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70.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69.xml" ContentType="application/vnd.openxmlformats-officedocument.presentationml.slide+xml"/>
  <Override PartName="/ppt/slides/slide60.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65.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66.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68.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67.xml" ContentType="application/vnd.openxmlformats-officedocument.presentationml.slide+xml"/>
  <Override PartName="/ppt/slides/slide79.xml" ContentType="application/vnd.openxmlformats-officedocument.presentationml.slide+xml"/>
  <Override PartName="/ppt/slides/slide64.xml" ContentType="application/vnd.openxmlformats-officedocument.presentationml.slide+xml"/>
  <Override PartName="/ppt/slides/slide80.xml" ContentType="application/vnd.openxmlformats-officedocument.presentationml.slide+xml"/>
  <Override PartName="/ppt/slides/slide61.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62.xml" ContentType="application/vnd.openxmlformats-officedocument.presentationml.slide+xml"/>
  <Override PartName="/ppt/slides/slide81.xml" ContentType="application/vnd.openxmlformats-officedocument.presentationml.slide+xml"/>
  <Override PartName="/ppt/slides/slide63.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33.xml" ContentType="application/vnd.openxmlformats-officedocument.presentationml.slide+xml"/>
  <Override PartName="/ppt/slides/slide41.xml" ContentType="application/vnd.openxmlformats-officedocument.presentationml.slide+xml"/>
  <Override PartName="/ppt/slides/slide13.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20.xml" ContentType="application/vnd.openxmlformats-officedocument.presentationml.slide+xml"/>
  <Override PartName="/ppt/slides/slide8.xml" ContentType="application/vnd.openxmlformats-officedocument.presentationml.slide+xml"/>
  <Override PartName="/ppt/slides/slide28.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3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0.xml" ContentType="application/vnd.openxmlformats-officedocument.presentationml.slide+xml"/>
  <Override PartName="/ppt/slides/slide3.xml" ContentType="application/vnd.openxmlformats-officedocument.presentationml.slide+xml"/>
  <Override PartName="/ppt/slides/slide2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50.xml" ContentType="application/vnd.openxmlformats-officedocument.presentationml.notesSlide+xml"/>
  <Override PartName="/ppt/notesSlides/notesSlide44.xml" ContentType="application/vnd.openxmlformats-officedocument.presentationml.notesSlide+xml"/>
  <Override PartName="/ppt/notesSlides/notesSlide52.xml" ContentType="application/vnd.openxmlformats-officedocument.presentationml.notesSlide+xml"/>
  <Override PartName="/ppt/notesSlides/notesSlide51.xml" ContentType="application/vnd.openxmlformats-officedocument.presentationml.notesSlide+xml"/>
  <Override PartName="/ppt/notesSlides/notesSlide78.xml" ContentType="application/vnd.openxmlformats-officedocument.presentationml.notesSlide+xml"/>
  <Override PartName="/ppt/notesSlides/notesSlide77.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0.xml" ContentType="application/vnd.openxmlformats-officedocument.presentationml.notesSlide+xml"/>
  <Override PartName="/ppt/notesSlides/notesSlide59.xml" ContentType="application/vnd.openxmlformats-officedocument.presentationml.notesSlide+xml"/>
  <Override PartName="/ppt/notesSlides/notesSlide58.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66.xml" ContentType="application/vnd.openxmlformats-officedocument.presentationml.notesSlide+xml"/>
  <Override PartName="/ppt/notesSlides/notesSlide61.xml" ContentType="application/vnd.openxmlformats-officedocument.presentationml.notesSlide+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68.xml" ContentType="application/vnd.openxmlformats-officedocument.presentationml.notesSlide+xml"/>
  <Override PartName="/ppt/notesSlides/notesSlide67.xml" ContentType="application/vnd.openxmlformats-officedocument.presentationml.notesSlide+xml"/>
  <Override PartName="/ppt/notesSlides/notesSlide69.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92"/>
  </p:notesMasterIdLst>
  <p:handoutMasterIdLst>
    <p:handoutMasterId r:id="rId93"/>
  </p:handoutMasterIdLst>
  <p:sldIdLst>
    <p:sldId id="256" r:id="rId2"/>
    <p:sldId id="269" r:id="rId3"/>
    <p:sldId id="361" r:id="rId4"/>
    <p:sldId id="270" r:id="rId5"/>
    <p:sldId id="282" r:id="rId6"/>
    <p:sldId id="284" r:id="rId7"/>
    <p:sldId id="283" r:id="rId8"/>
    <p:sldId id="285" r:id="rId9"/>
    <p:sldId id="286" r:id="rId10"/>
    <p:sldId id="287" r:id="rId11"/>
    <p:sldId id="288" r:id="rId12"/>
    <p:sldId id="272"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64" r:id="rId30"/>
    <p:sldId id="315" r:id="rId31"/>
    <p:sldId id="305" r:id="rId32"/>
    <p:sldId id="306" r:id="rId33"/>
    <p:sldId id="307" r:id="rId34"/>
    <p:sldId id="308" r:id="rId35"/>
    <p:sldId id="309" r:id="rId36"/>
    <p:sldId id="310" r:id="rId37"/>
    <p:sldId id="311" r:id="rId38"/>
    <p:sldId id="312" r:id="rId39"/>
    <p:sldId id="313" r:id="rId40"/>
    <p:sldId id="314" r:id="rId41"/>
    <p:sldId id="316" r:id="rId42"/>
    <p:sldId id="317" r:id="rId43"/>
    <p:sldId id="318" r:id="rId44"/>
    <p:sldId id="319" r:id="rId45"/>
    <p:sldId id="320" r:id="rId46"/>
    <p:sldId id="321" r:id="rId47"/>
    <p:sldId id="322" r:id="rId48"/>
    <p:sldId id="323" r:id="rId49"/>
    <p:sldId id="324" r:id="rId50"/>
    <p:sldId id="325" r:id="rId51"/>
    <p:sldId id="326" r:id="rId52"/>
    <p:sldId id="328" r:id="rId53"/>
    <p:sldId id="329" r:id="rId54"/>
    <p:sldId id="330" r:id="rId55"/>
    <p:sldId id="331" r:id="rId56"/>
    <p:sldId id="332" r:id="rId57"/>
    <p:sldId id="334" r:id="rId58"/>
    <p:sldId id="335" r:id="rId59"/>
    <p:sldId id="336" r:id="rId60"/>
    <p:sldId id="337" r:id="rId61"/>
    <p:sldId id="338" r:id="rId62"/>
    <p:sldId id="339" r:id="rId63"/>
    <p:sldId id="340" r:id="rId64"/>
    <p:sldId id="341" r:id="rId65"/>
    <p:sldId id="342" r:id="rId66"/>
    <p:sldId id="343" r:id="rId67"/>
    <p:sldId id="344" r:id="rId68"/>
    <p:sldId id="345" r:id="rId69"/>
    <p:sldId id="346" r:id="rId70"/>
    <p:sldId id="347" r:id="rId71"/>
    <p:sldId id="348" r:id="rId72"/>
    <p:sldId id="349" r:id="rId73"/>
    <p:sldId id="350" r:id="rId74"/>
    <p:sldId id="351" r:id="rId75"/>
    <p:sldId id="352" r:id="rId76"/>
    <p:sldId id="353" r:id="rId77"/>
    <p:sldId id="354" r:id="rId78"/>
    <p:sldId id="355" r:id="rId79"/>
    <p:sldId id="356" r:id="rId80"/>
    <p:sldId id="359" r:id="rId81"/>
    <p:sldId id="360" r:id="rId82"/>
    <p:sldId id="275" r:id="rId83"/>
    <p:sldId id="276" r:id="rId84"/>
    <p:sldId id="264" r:id="rId85"/>
    <p:sldId id="277" r:id="rId86"/>
    <p:sldId id="279" r:id="rId87"/>
    <p:sldId id="280" r:id="rId88"/>
    <p:sldId id="281" r:id="rId89"/>
    <p:sldId id="363" r:id="rId90"/>
    <p:sldId id="268" r:id="rId91"/>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634" autoAdjust="0"/>
  </p:normalViewPr>
  <p:slideViewPr>
    <p:cSldViewPr snapToGrid="0">
      <p:cViewPr>
        <p:scale>
          <a:sx n="50" d="100"/>
          <a:sy n="50" d="100"/>
        </p:scale>
        <p:origin x="-1752" y="-300"/>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9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 Id="rId98"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pPr/>
              <a:t>25/02/2018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pPr/>
              <a:t>‹#›</a:t>
            </a:fld>
            <a:endParaRPr lang="en-GB"/>
          </a:p>
        </p:txBody>
      </p:sp>
    </p:spTree>
    <p:extLst>
      <p:ext uri="{BB962C8B-B14F-4D97-AF65-F5344CB8AC3E}">
        <p14:creationId xmlns=""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pPr/>
              <a:t>25/02/2018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pPr/>
              <a:t>‹#›</a:t>
            </a:fld>
            <a:endParaRPr lang="en-GB"/>
          </a:p>
        </p:txBody>
      </p:sp>
    </p:spTree>
    <p:extLst>
      <p:ext uri="{BB962C8B-B14F-4D97-AF65-F5344CB8AC3E}">
        <p14:creationId xmlns=""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(Fourth</a:t>
            </a:r>
            <a:r>
              <a:rPr lang="en-GB" b="1" baseline="0" dirty="0" smtClean="0"/>
              <a:t> bullet</a:t>
            </a:r>
            <a:r>
              <a:rPr lang="en-GB" b="1" dirty="0" smtClean="0"/>
              <a:t>)</a:t>
            </a:r>
            <a:r>
              <a:rPr lang="en-GB" dirty="0" smtClean="0"/>
              <a:t> It is a revision of the Safety Standards Series No. NS-R-2. This standard is also basis for the textbook.</a:t>
            </a:r>
          </a:p>
          <a:p>
            <a:endParaRPr lang="en-GB" dirty="0" smtClean="0"/>
          </a:p>
          <a:p>
            <a:pPr defTabSz="947684">
              <a:defRPr/>
            </a:pPr>
            <a:r>
              <a:rPr lang="en-GB" b="1" dirty="0" smtClean="0"/>
              <a:t>(Fifth bullet)</a:t>
            </a:r>
            <a:r>
              <a:rPr lang="en-GB" dirty="0" smtClean="0"/>
              <a:t> The objective of this textbook is to gather and in one place briefly summarized the various documents which are under the auspices of the IAEA and they deal with operational safety and operational experience feedback.</a:t>
            </a:r>
          </a:p>
        </p:txBody>
      </p:sp>
      <p:sp>
        <p:nvSpPr>
          <p:cNvPr id="4" name="Slide Number Placeholder 3"/>
          <p:cNvSpPr>
            <a:spLocks noGrp="1"/>
          </p:cNvSpPr>
          <p:nvPr>
            <p:ph type="sldNum" sz="quarter" idx="10"/>
          </p:nvPr>
        </p:nvSpPr>
        <p:spPr/>
        <p:txBody>
          <a:bodyPr/>
          <a:lstStyle/>
          <a:p>
            <a:fld id="{A08AD240-CF06-47CD-99C3-8035E057ED30}" type="slidenum">
              <a:rPr lang="sl-SI" smtClean="0"/>
              <a:pPr/>
              <a:t>5</a:t>
            </a:fld>
            <a:endParaRPr lang="sl-SI" dirty="0"/>
          </a:p>
        </p:txBody>
      </p:sp>
    </p:spTree>
    <p:extLst>
      <p:ext uri="{BB962C8B-B14F-4D97-AF65-F5344CB8AC3E}">
        <p14:creationId xmlns="" xmlns:p14="http://schemas.microsoft.com/office/powerpoint/2010/main" val="336545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title)</a:t>
            </a:r>
            <a:r>
              <a:rPr lang="en-GB" noProof="0" dirty="0" smtClean="0"/>
              <a:t> Interface with the Regulatory Body</a:t>
            </a:r>
          </a:p>
          <a:p>
            <a:pPr marL="177691" indent="-177691">
              <a:buFont typeface="Arial" panose="020B0604020202020204" pitchFamily="34" charset="0"/>
              <a:buChar char="•"/>
            </a:pPr>
            <a:r>
              <a:rPr lang="en-GB" noProof="0" dirty="0" smtClean="0"/>
              <a:t>Independent regulatory body is </a:t>
            </a:r>
            <a:r>
              <a:rPr lang="en-GB" b="1" noProof="0" dirty="0" smtClean="0">
                <a:solidFill>
                  <a:srgbClr val="654A15"/>
                </a:solidFill>
              </a:rPr>
              <a:t>important for safe operation</a:t>
            </a:r>
            <a:r>
              <a:rPr lang="en-GB" noProof="0" dirty="0" smtClean="0"/>
              <a:t> of nuclear power plant.</a:t>
            </a:r>
          </a:p>
          <a:p>
            <a:pPr marL="177691" indent="-177691">
              <a:buFont typeface="Arial" panose="020B0604020202020204" pitchFamily="34" charset="0"/>
              <a:buChar char="•"/>
            </a:pPr>
            <a:r>
              <a:rPr lang="en-GB" noProof="0" dirty="0" smtClean="0"/>
              <a:t>It is essential to the </a:t>
            </a:r>
            <a:r>
              <a:rPr lang="en-GB" b="1" noProof="0" dirty="0" smtClean="0">
                <a:solidFill>
                  <a:srgbClr val="654A15"/>
                </a:solidFill>
              </a:rPr>
              <a:t>achievement of common objective</a:t>
            </a:r>
            <a:r>
              <a:rPr lang="en-GB" noProof="0" dirty="0" smtClean="0"/>
              <a:t>, i.e. safe operation.</a:t>
            </a:r>
          </a:p>
          <a:p>
            <a:pPr marL="177691" indent="-177691">
              <a:buFont typeface="Arial" panose="020B0604020202020204" pitchFamily="34" charset="0"/>
              <a:buChar char="•"/>
            </a:pPr>
            <a:r>
              <a:rPr lang="en-GB" noProof="0" dirty="0" smtClean="0"/>
              <a:t>The operating organization gives it all necessary </a:t>
            </a:r>
            <a:r>
              <a:rPr lang="en-GB" b="1" noProof="0" dirty="0" smtClean="0">
                <a:solidFill>
                  <a:srgbClr val="654A15"/>
                </a:solidFill>
              </a:rPr>
              <a:t>assistance</a:t>
            </a:r>
            <a:r>
              <a:rPr lang="en-GB" noProof="0" dirty="0" smtClean="0"/>
              <a:t> and </a:t>
            </a:r>
            <a:r>
              <a:rPr lang="en-GB" b="1" noProof="0" dirty="0" smtClean="0">
                <a:solidFill>
                  <a:srgbClr val="654A15"/>
                </a:solidFill>
              </a:rPr>
              <a:t>access</a:t>
            </a:r>
            <a:r>
              <a:rPr lang="en-GB" noProof="0" dirty="0" smtClean="0"/>
              <a:t> to the plant and documentation.</a:t>
            </a:r>
          </a:p>
          <a:p>
            <a:endParaRPr lang="en-GB" dirty="0" smtClean="0"/>
          </a:p>
          <a:p>
            <a:r>
              <a:rPr lang="en-GB" b="1" dirty="0" smtClean="0"/>
              <a:t>(Second bullet)</a:t>
            </a:r>
            <a:r>
              <a:rPr lang="en-GB" noProof="0" dirty="0" smtClean="0"/>
              <a:t> Physical Protection</a:t>
            </a:r>
          </a:p>
          <a:p>
            <a:pPr marL="177691" indent="-177691">
              <a:buFont typeface="Arial" panose="020B0604020202020204" pitchFamily="34" charset="0"/>
              <a:buChar char="•"/>
            </a:pPr>
            <a:r>
              <a:rPr lang="en-GB" noProof="0" dirty="0" smtClean="0"/>
              <a:t>Precautions must be taken to prevent persons from deliberately carrying out unauthorized actions that could jeopardize safety.</a:t>
            </a:r>
          </a:p>
          <a:p>
            <a:pPr marL="177691" indent="-177691">
              <a:buFont typeface="Arial" panose="020B0604020202020204" pitchFamily="34" charset="0"/>
              <a:buChar char="•"/>
            </a:pPr>
            <a:r>
              <a:rPr lang="en-GB" noProof="0" dirty="0" smtClean="0"/>
              <a:t>The operating organization has plans and procedures for physical protection of the site.</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15</a:t>
            </a:fld>
            <a:endParaRPr lang="sl-SI" dirty="0"/>
          </a:p>
        </p:txBody>
      </p:sp>
    </p:spTree>
    <p:extLst>
      <p:ext uri="{BB962C8B-B14F-4D97-AF65-F5344CB8AC3E}">
        <p14:creationId xmlns="" xmlns:p14="http://schemas.microsoft.com/office/powerpoint/2010/main" val="2758008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7684">
              <a:defRPr/>
            </a:pPr>
            <a:r>
              <a:rPr lang="en-GB" b="1" dirty="0" smtClean="0"/>
              <a:t>(First title) </a:t>
            </a:r>
            <a:r>
              <a:rPr lang="en-GB" b="0" dirty="0" smtClean="0"/>
              <a:t>Safety policy</a:t>
            </a:r>
          </a:p>
          <a:p>
            <a:pPr marL="651533" lvl="2" indent="-177691" defTabSz="947684">
              <a:buFont typeface="Arial" panose="020B0604020202020204" pitchFamily="34" charset="0"/>
              <a:buChar char="•"/>
              <a:defRPr/>
            </a:pPr>
            <a:r>
              <a:rPr lang="en-GB" noProof="0" dirty="0" smtClean="0"/>
              <a:t>The operating organization establishes and implements operational policies that </a:t>
            </a:r>
            <a:r>
              <a:rPr lang="en-GB" b="1" noProof="0" dirty="0" smtClean="0"/>
              <a:t>give safety the highest priority</a:t>
            </a:r>
            <a:r>
              <a:rPr lang="en-GB" noProof="0" dirty="0" smtClean="0"/>
              <a:t>.</a:t>
            </a:r>
          </a:p>
          <a:p>
            <a:pPr marL="651533" lvl="2" indent="-177691" defTabSz="947684">
              <a:buFont typeface="Arial" panose="020B0604020202020204" pitchFamily="34" charset="0"/>
              <a:buChar char="•"/>
              <a:defRPr/>
            </a:pPr>
            <a:r>
              <a:rPr lang="en-GB" dirty="0" smtClean="0"/>
              <a:t>The operational policy established and implemented by the operating organization </a:t>
            </a:r>
            <a:r>
              <a:rPr lang="en-GB" b="1" dirty="0" smtClean="0"/>
              <a:t>gives safety the utmost priority</a:t>
            </a:r>
            <a:r>
              <a:rPr lang="en-GB" dirty="0" smtClean="0"/>
              <a:t>, overriding the demands of production and project schedules. The safety policy promotes a strong safety culture, including a questioning attitude and a commitment to excellent performance in all activities important to safety. Managers promote an attitude of safety consciousness among plant staff.</a:t>
            </a:r>
          </a:p>
          <a:p>
            <a:pPr marL="651533" lvl="2" indent="-177691" defTabSz="947684">
              <a:buFont typeface="Arial" panose="020B0604020202020204" pitchFamily="34" charset="0"/>
              <a:buChar char="•"/>
              <a:defRPr/>
            </a:pPr>
            <a:r>
              <a:rPr lang="en-GB" b="1" dirty="0" smtClean="0"/>
              <a:t>Key aspects</a:t>
            </a:r>
            <a:r>
              <a:rPr lang="en-GB" dirty="0" smtClean="0"/>
              <a:t> of the safety policy are communicated to external support organizations, including contractors, so that the operating organization’s requirements and expectations for the safety related activities of external support organizations, including contractors, will be understood and met.</a:t>
            </a:r>
          </a:p>
          <a:p>
            <a:pPr marL="651533" lvl="2" indent="-177691" defTabSz="947684">
              <a:buFont typeface="Arial" panose="020B0604020202020204" pitchFamily="34" charset="0"/>
              <a:buChar char="•"/>
              <a:defRPr/>
            </a:pPr>
            <a:r>
              <a:rPr lang="en-GB" noProof="0" dirty="0" smtClean="0"/>
              <a:t>The safety policy of the operating organization includes a </a:t>
            </a:r>
            <a:r>
              <a:rPr lang="en-GB" b="1" noProof="0" dirty="0" smtClean="0"/>
              <a:t>commitment to achieving enhancements in operational safety</a:t>
            </a:r>
            <a:r>
              <a:rPr lang="en-GB" noProof="0" dirty="0" smtClean="0"/>
              <a:t>. The strategy of the operating organization for enhancing safety and for finding more effective ways of applying and, where feasible, improving existing standards is continuously monitored and supported by means of a clearly specified programme with clear objectives and targets.</a:t>
            </a:r>
          </a:p>
          <a:p>
            <a:pPr marL="0" lvl="1" defTabSz="947684">
              <a:defRPr/>
            </a:pPr>
            <a:endParaRPr lang="en-GB" noProof="0" dirty="0" smtClean="0"/>
          </a:p>
          <a:p>
            <a:r>
              <a:rPr lang="en-GB" b="1" noProof="0" dirty="0" smtClean="0"/>
              <a:t>(Second </a:t>
            </a:r>
            <a:r>
              <a:rPr lang="en-GB" b="1" dirty="0" smtClean="0"/>
              <a:t>title</a:t>
            </a:r>
            <a:r>
              <a:rPr lang="en-GB" b="1" noProof="0" dirty="0" smtClean="0"/>
              <a:t>) </a:t>
            </a:r>
            <a:r>
              <a:rPr lang="en-GB" noProof="0" dirty="0" smtClean="0"/>
              <a:t>Operational limits and conditions (OLCs) </a:t>
            </a:r>
          </a:p>
          <a:p>
            <a:pPr marL="177691" indent="-177691">
              <a:buFont typeface="Arial" panose="020B0604020202020204" pitchFamily="34" charset="0"/>
              <a:buChar char="•"/>
            </a:pPr>
            <a:r>
              <a:rPr lang="en-GB" noProof="0" dirty="0" smtClean="0"/>
              <a:t>Are developed to ensure that the </a:t>
            </a:r>
            <a:r>
              <a:rPr lang="en-GB" b="1" noProof="0" dirty="0" smtClean="0">
                <a:solidFill>
                  <a:srgbClr val="654A15"/>
                </a:solidFill>
              </a:rPr>
              <a:t>plant operates in accordance with design assumptions and inten</a:t>
            </a:r>
            <a:r>
              <a:rPr lang="en-GB" noProof="0" dirty="0" smtClean="0">
                <a:solidFill>
                  <a:srgbClr val="654A15"/>
                </a:solidFill>
              </a:rPr>
              <a:t>t</a:t>
            </a:r>
            <a:r>
              <a:rPr lang="en-GB" noProof="0" dirty="0" smtClean="0"/>
              <a:t>.</a:t>
            </a:r>
          </a:p>
          <a:p>
            <a:pPr marL="177691" indent="-177691">
              <a:buFont typeface="Arial" panose="020B0604020202020204" pitchFamily="34" charset="0"/>
              <a:buChar char="•"/>
            </a:pPr>
            <a:r>
              <a:rPr lang="en-GB" noProof="0" dirty="0" smtClean="0"/>
              <a:t>OLCs can be classified as:</a:t>
            </a:r>
          </a:p>
          <a:p>
            <a:pPr marL="648242" indent="-380061">
              <a:buFont typeface="Wingdings" panose="05000000000000000000" pitchFamily="2" charset="2"/>
              <a:buChar char="§"/>
            </a:pPr>
            <a:r>
              <a:rPr lang="en-GB" noProof="0" dirty="0" smtClean="0"/>
              <a:t>Safety limits;</a:t>
            </a:r>
          </a:p>
          <a:p>
            <a:pPr marL="648242" indent="-380061">
              <a:buFont typeface="Wingdings" panose="05000000000000000000" pitchFamily="2" charset="2"/>
              <a:buChar char="§"/>
            </a:pPr>
            <a:r>
              <a:rPr lang="en-GB" noProof="0" dirty="0" smtClean="0"/>
              <a:t>Limits on safety system settings;</a:t>
            </a:r>
          </a:p>
          <a:p>
            <a:pPr marL="648242" indent="-380061">
              <a:buFont typeface="Wingdings" panose="05000000000000000000" pitchFamily="2" charset="2"/>
              <a:buChar char="§"/>
            </a:pPr>
            <a:r>
              <a:rPr lang="en-GB" noProof="0" dirty="0" smtClean="0"/>
              <a:t>Limits and conditions for normal operation and for safe transient operational states;</a:t>
            </a:r>
          </a:p>
          <a:p>
            <a:pPr marL="648242" indent="-380061">
              <a:buFont typeface="Wingdings" panose="05000000000000000000" pitchFamily="2" charset="2"/>
              <a:buChar char="§"/>
            </a:pPr>
            <a:r>
              <a:rPr lang="en-GB" noProof="0" dirty="0" smtClean="0"/>
              <a:t>Surveillance and testing requirements;</a:t>
            </a:r>
          </a:p>
          <a:p>
            <a:pPr marL="648242" indent="-380061">
              <a:buFont typeface="Wingdings" panose="05000000000000000000" pitchFamily="2" charset="2"/>
              <a:buChar char="§"/>
            </a:pPr>
            <a:r>
              <a:rPr lang="en-GB" dirty="0" smtClean="0"/>
              <a:t>Action statements for deviations from normal operation.</a:t>
            </a:r>
            <a:endParaRPr lang="en-GB" noProof="0" dirty="0" smtClean="0"/>
          </a:p>
          <a:p>
            <a:pPr marL="177691" indent="-177691">
              <a:buFont typeface="Arial" panose="020B0604020202020204" pitchFamily="34" charset="0"/>
              <a:buChar char="•"/>
            </a:pPr>
            <a:r>
              <a:rPr lang="en-GB" noProof="0" dirty="0" smtClean="0"/>
              <a:t>OLCs are important part of the basis on which the operating organization is authorized to operate the plant.</a:t>
            </a:r>
          </a:p>
          <a:p>
            <a:pPr marL="177691" indent="-177691">
              <a:buFont typeface="Arial" panose="020B0604020202020204" pitchFamily="34" charset="0"/>
              <a:buChar char="•"/>
            </a:pPr>
            <a:r>
              <a:rPr lang="en-GB" noProof="0" dirty="0" smtClean="0"/>
              <a:t>All </a:t>
            </a:r>
            <a:r>
              <a:rPr lang="en-GB" b="1" noProof="0" dirty="0" smtClean="0">
                <a:solidFill>
                  <a:srgbClr val="654A15"/>
                </a:solidFill>
              </a:rPr>
              <a:t>deviations</a:t>
            </a:r>
            <a:r>
              <a:rPr lang="en-GB" noProof="0" dirty="0" smtClean="0"/>
              <a:t> from OLCs are </a:t>
            </a:r>
            <a:r>
              <a:rPr lang="en-GB" b="1" noProof="0" dirty="0" smtClean="0">
                <a:solidFill>
                  <a:srgbClr val="654A15"/>
                </a:solidFill>
              </a:rPr>
              <a:t>documented</a:t>
            </a:r>
            <a:r>
              <a:rPr lang="en-GB" noProof="0" dirty="0" smtClean="0"/>
              <a:t> and </a:t>
            </a:r>
            <a:r>
              <a:rPr lang="en-GB" b="1" noProof="0" dirty="0" smtClean="0">
                <a:solidFill>
                  <a:srgbClr val="654A15"/>
                </a:solidFill>
              </a:rPr>
              <a:t>reported</a:t>
            </a:r>
            <a:r>
              <a:rPr lang="en-GB" noProof="0" dirty="0" smtClean="0"/>
              <a:t>, and appropriate </a:t>
            </a:r>
            <a:r>
              <a:rPr lang="en-GB" b="1" noProof="0" dirty="0" smtClean="0">
                <a:solidFill>
                  <a:srgbClr val="654A15"/>
                </a:solidFill>
              </a:rPr>
              <a:t>actions are taken</a:t>
            </a:r>
            <a:r>
              <a:rPr lang="en-GB" noProof="0" dirty="0" smtClean="0"/>
              <a:t>.</a:t>
            </a:r>
          </a:p>
        </p:txBody>
      </p:sp>
      <p:sp>
        <p:nvSpPr>
          <p:cNvPr id="4" name="Slide Number Placeholder 3"/>
          <p:cNvSpPr>
            <a:spLocks noGrp="1"/>
          </p:cNvSpPr>
          <p:nvPr>
            <p:ph type="sldNum" sz="quarter" idx="10"/>
          </p:nvPr>
        </p:nvSpPr>
        <p:spPr/>
        <p:txBody>
          <a:bodyPr/>
          <a:lstStyle/>
          <a:p>
            <a:fld id="{A08AD240-CF06-47CD-99C3-8035E057ED30}" type="slidenum">
              <a:rPr lang="sl-SI" smtClean="0"/>
              <a:pPr/>
              <a:t>16</a:t>
            </a:fld>
            <a:endParaRPr lang="sl-SI" dirty="0"/>
          </a:p>
        </p:txBody>
      </p:sp>
    </p:spTree>
    <p:extLst>
      <p:ext uri="{BB962C8B-B14F-4D97-AF65-F5344CB8AC3E}">
        <p14:creationId xmlns="" xmlns:p14="http://schemas.microsoft.com/office/powerpoint/2010/main" val="2854310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title)</a:t>
            </a:r>
            <a:r>
              <a:rPr lang="en-GB" noProof="0" dirty="0" smtClean="0"/>
              <a:t> Qualification and Training of personnel</a:t>
            </a:r>
          </a:p>
          <a:p>
            <a:pPr marL="177691" indent="-177691">
              <a:buFont typeface="Arial" panose="020B0604020202020204" pitchFamily="34" charset="0"/>
              <a:buChar char="•"/>
            </a:pPr>
            <a:r>
              <a:rPr lang="en-GB" noProof="0" dirty="0" smtClean="0"/>
              <a:t>The operating organization must define the </a:t>
            </a:r>
            <a:r>
              <a:rPr lang="en-GB" b="1" noProof="0" dirty="0" smtClean="0">
                <a:solidFill>
                  <a:srgbClr val="654A15"/>
                </a:solidFill>
              </a:rPr>
              <a:t>qualifications</a:t>
            </a:r>
            <a:r>
              <a:rPr lang="en-GB" noProof="0" dirty="0" smtClean="0"/>
              <a:t> and </a:t>
            </a:r>
            <a:r>
              <a:rPr lang="en-GB" b="1" noProof="0" dirty="0" smtClean="0">
                <a:solidFill>
                  <a:srgbClr val="654A15"/>
                </a:solidFill>
              </a:rPr>
              <a:t>experience criteria</a:t>
            </a:r>
            <a:r>
              <a:rPr lang="en-GB" noProof="0" dirty="0" smtClean="0"/>
              <a:t> of personnel.</a:t>
            </a:r>
          </a:p>
          <a:p>
            <a:pPr marL="177691" indent="-177691">
              <a:buFont typeface="Arial" panose="020B0604020202020204" pitchFamily="34" charset="0"/>
              <a:buChar char="•"/>
            </a:pPr>
            <a:r>
              <a:rPr lang="en-GB" noProof="0" dirty="0" smtClean="0"/>
              <a:t>Suitably </a:t>
            </a:r>
            <a:r>
              <a:rPr lang="en-GB" b="1" noProof="0" dirty="0" smtClean="0">
                <a:solidFill>
                  <a:srgbClr val="654A15"/>
                </a:solidFill>
              </a:rPr>
              <a:t>qualified personnel</a:t>
            </a:r>
            <a:r>
              <a:rPr lang="en-GB" noProof="0" dirty="0" smtClean="0"/>
              <a:t> must be selected.</a:t>
            </a:r>
          </a:p>
          <a:p>
            <a:pPr marL="177691" indent="-177691">
              <a:buFont typeface="Arial" panose="020B0604020202020204" pitchFamily="34" charset="0"/>
              <a:buChar char="•"/>
            </a:pPr>
            <a:r>
              <a:rPr lang="en-GB" noProof="0" dirty="0" smtClean="0"/>
              <a:t>Personnel must get necessary </a:t>
            </a:r>
            <a:r>
              <a:rPr lang="en-GB" b="1" noProof="0" dirty="0" smtClean="0">
                <a:solidFill>
                  <a:srgbClr val="654A15"/>
                </a:solidFill>
              </a:rPr>
              <a:t>training</a:t>
            </a:r>
            <a:r>
              <a:rPr lang="en-GB" noProof="0" dirty="0" smtClean="0"/>
              <a:t> and </a:t>
            </a:r>
            <a:r>
              <a:rPr lang="en-GB" b="1" noProof="0" dirty="0" smtClean="0">
                <a:solidFill>
                  <a:srgbClr val="654A15"/>
                </a:solidFill>
              </a:rPr>
              <a:t>instruction</a:t>
            </a:r>
            <a:r>
              <a:rPr lang="en-GB" noProof="0" dirty="0" smtClean="0"/>
              <a:t>.</a:t>
            </a:r>
          </a:p>
          <a:p>
            <a:pPr marL="177691" indent="-177691">
              <a:buFont typeface="Arial" panose="020B0604020202020204" pitchFamily="34" charset="0"/>
              <a:buChar char="•"/>
            </a:pPr>
            <a:r>
              <a:rPr lang="en-GB" noProof="0" dirty="0" smtClean="0"/>
              <a:t>Persons performing functions important to safety are required to hold a </a:t>
            </a:r>
            <a:r>
              <a:rPr lang="en-GB" b="1" noProof="0" dirty="0" smtClean="0">
                <a:solidFill>
                  <a:srgbClr val="654A15"/>
                </a:solidFill>
              </a:rPr>
              <a:t>formal authorization</a:t>
            </a:r>
            <a:r>
              <a:rPr lang="en-GB" noProof="0" dirty="0" smtClean="0"/>
              <a:t> which is under the jurisdiction of the regulatory body.</a:t>
            </a:r>
          </a:p>
          <a:p>
            <a:pPr marL="177691" indent="-177691">
              <a:buFont typeface="Arial" panose="020B0604020202020204" pitchFamily="34" charset="0"/>
              <a:buChar char="•"/>
            </a:pPr>
            <a:r>
              <a:rPr lang="en-GB" noProof="0" dirty="0" smtClean="0"/>
              <a:t>Production requirements must not be in conflict with the conduct of the training programme.</a:t>
            </a:r>
          </a:p>
          <a:p>
            <a:pPr marL="177691" indent="-177691">
              <a:buFont typeface="Arial" panose="020B0604020202020204" pitchFamily="34" charset="0"/>
              <a:buChar char="•"/>
            </a:pPr>
            <a:r>
              <a:rPr lang="en-GB" noProof="0" dirty="0" smtClean="0"/>
              <a:t>For each major group of personnel is </a:t>
            </a:r>
            <a:r>
              <a:rPr lang="en-GB" b="1" noProof="0" dirty="0" smtClean="0">
                <a:solidFill>
                  <a:srgbClr val="654A15"/>
                </a:solidFill>
              </a:rPr>
              <a:t>developed</a:t>
            </a:r>
            <a:r>
              <a:rPr lang="en-GB" noProof="0" dirty="0" smtClean="0"/>
              <a:t> and </a:t>
            </a:r>
            <a:r>
              <a:rPr lang="en-GB" b="1" noProof="0" dirty="0" smtClean="0">
                <a:solidFill>
                  <a:srgbClr val="654A15"/>
                </a:solidFill>
              </a:rPr>
              <a:t>implemented</a:t>
            </a:r>
            <a:r>
              <a:rPr lang="en-GB" noProof="0" dirty="0" smtClean="0"/>
              <a:t> </a:t>
            </a:r>
            <a:r>
              <a:rPr lang="en-GB" b="1" noProof="0" dirty="0" smtClean="0">
                <a:solidFill>
                  <a:srgbClr val="654A15"/>
                </a:solidFill>
              </a:rPr>
              <a:t>programme</a:t>
            </a:r>
            <a:r>
              <a:rPr lang="en-GB" noProof="0" dirty="0" smtClean="0"/>
              <a:t> for </a:t>
            </a:r>
            <a:r>
              <a:rPr lang="en-GB" b="1" noProof="0" dirty="0" smtClean="0">
                <a:solidFill>
                  <a:srgbClr val="654A15"/>
                </a:solidFill>
              </a:rPr>
              <a:t>initial</a:t>
            </a:r>
            <a:r>
              <a:rPr lang="en-GB" noProof="0" dirty="0" smtClean="0"/>
              <a:t> and </a:t>
            </a:r>
            <a:r>
              <a:rPr lang="en-GB" b="1" noProof="0" dirty="0" smtClean="0">
                <a:solidFill>
                  <a:srgbClr val="654A15"/>
                </a:solidFill>
              </a:rPr>
              <a:t>continuing training</a:t>
            </a:r>
            <a:r>
              <a:rPr lang="en-GB" noProof="0" dirty="0" smtClean="0"/>
              <a:t>.</a:t>
            </a:r>
          </a:p>
          <a:p>
            <a:endParaRPr lang="en-GB" dirty="0" smtClean="0"/>
          </a:p>
          <a:p>
            <a:pPr defTabSz="947684">
              <a:defRPr/>
            </a:pPr>
            <a:r>
              <a:rPr lang="en-GB" b="1" dirty="0" smtClean="0"/>
              <a:t>(Second title)</a:t>
            </a:r>
            <a:r>
              <a:rPr lang="en-GB" dirty="0" smtClean="0"/>
              <a:t> </a:t>
            </a:r>
            <a:r>
              <a:rPr lang="en-GB" noProof="0" dirty="0" smtClean="0"/>
              <a:t>The operating organization ensures that safety related activities are adequately analysed and controlled to ensure that the risks associated with harmful effects of ionizing radiation are kept as low as reasonably achievable.</a:t>
            </a:r>
            <a:endParaRPr lang="en-GB" dirty="0" smtClean="0"/>
          </a:p>
          <a:p>
            <a:endParaRPr lang="en-GB" dirty="0" smtClean="0"/>
          </a:p>
          <a:p>
            <a:pPr marL="0" lvl="1" defTabSz="947684">
              <a:defRPr/>
            </a:pPr>
            <a:r>
              <a:rPr lang="en-GB" b="1" dirty="0" smtClean="0"/>
              <a:t>(Third title) </a:t>
            </a:r>
            <a:r>
              <a:rPr lang="en-GB" dirty="0" smtClean="0"/>
              <a:t>The operating organization establishes a system for continuous monitoring and periodic review of the safety of the plant and of the performance of the operating organization.</a:t>
            </a:r>
          </a:p>
          <a:p>
            <a:endParaRPr lang="en-GB"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17</a:t>
            </a:fld>
            <a:endParaRPr lang="sl-SI" dirty="0"/>
          </a:p>
        </p:txBody>
      </p:sp>
    </p:spTree>
    <p:extLst>
      <p:ext uri="{BB962C8B-B14F-4D97-AF65-F5344CB8AC3E}">
        <p14:creationId xmlns="" xmlns:p14="http://schemas.microsoft.com/office/powerpoint/2010/main" val="3018748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title)</a:t>
            </a:r>
            <a:r>
              <a:rPr lang="en-GB" dirty="0" smtClean="0"/>
              <a:t> The operating organization shall establish and implement a system for plant configuration management to ensure consistency between design requirements, physical configuration and plant documentation.</a:t>
            </a:r>
          </a:p>
          <a:p>
            <a:endParaRPr lang="en-GB" dirty="0" smtClean="0"/>
          </a:p>
          <a:p>
            <a:r>
              <a:rPr lang="en-GB" b="1" dirty="0" smtClean="0"/>
              <a:t>(Second title)</a:t>
            </a:r>
            <a:r>
              <a:rPr lang="en-GB" noProof="0" dirty="0" smtClean="0"/>
              <a:t> Plant modifications</a:t>
            </a:r>
          </a:p>
          <a:p>
            <a:pPr marL="177691" indent="-177691">
              <a:buFont typeface="Arial" panose="020B0604020202020204" pitchFamily="34" charset="0"/>
              <a:buChar char="•"/>
            </a:pPr>
            <a:r>
              <a:rPr lang="en-GB" noProof="0" dirty="0" smtClean="0"/>
              <a:t>All modifications must be </a:t>
            </a:r>
            <a:r>
              <a:rPr lang="en-GB" b="1" noProof="0" dirty="0" smtClean="0">
                <a:solidFill>
                  <a:srgbClr val="654A15"/>
                </a:solidFill>
              </a:rPr>
              <a:t>categorized</a:t>
            </a:r>
            <a:r>
              <a:rPr lang="en-GB" noProof="0" dirty="0" smtClean="0"/>
              <a:t> according to their safety significance and approved.</a:t>
            </a:r>
          </a:p>
          <a:p>
            <a:pPr marL="177691" indent="-177691">
              <a:buFont typeface="Arial" panose="020B0604020202020204" pitchFamily="34" charset="0"/>
              <a:buChar char="•"/>
            </a:pPr>
            <a:r>
              <a:rPr lang="en-GB" b="1" noProof="0" dirty="0" smtClean="0">
                <a:solidFill>
                  <a:srgbClr val="654A15"/>
                </a:solidFill>
              </a:rPr>
              <a:t>Temporary modifications</a:t>
            </a:r>
            <a:r>
              <a:rPr lang="en-GB" noProof="0" dirty="0" smtClean="0"/>
              <a:t> must be clearly </a:t>
            </a:r>
            <a:r>
              <a:rPr lang="en-GB" b="1" noProof="0" dirty="0" smtClean="0">
                <a:solidFill>
                  <a:srgbClr val="654A15"/>
                </a:solidFill>
              </a:rPr>
              <a:t>identified</a:t>
            </a:r>
            <a:r>
              <a:rPr lang="en-GB" noProof="0" dirty="0" smtClean="0"/>
              <a:t> at the point of application.</a:t>
            </a:r>
          </a:p>
          <a:p>
            <a:pPr marL="177691" indent="-177691">
              <a:buFont typeface="Arial" panose="020B0604020202020204" pitchFamily="34" charset="0"/>
              <a:buChar char="•"/>
            </a:pPr>
            <a:r>
              <a:rPr lang="en-GB" noProof="0" dirty="0" smtClean="0"/>
              <a:t>Modifications which are relevant to </a:t>
            </a:r>
            <a:r>
              <a:rPr lang="en-GB" b="1" noProof="0" dirty="0" smtClean="0">
                <a:solidFill>
                  <a:srgbClr val="654A15"/>
                </a:solidFill>
              </a:rPr>
              <a:t>safe operation</a:t>
            </a:r>
            <a:r>
              <a:rPr lang="en-GB" noProof="0" dirty="0" smtClean="0"/>
              <a:t> are submitted to the </a:t>
            </a:r>
            <a:r>
              <a:rPr lang="en-GB" b="1" noProof="0" dirty="0" smtClean="0">
                <a:solidFill>
                  <a:srgbClr val="654A15"/>
                </a:solidFill>
              </a:rPr>
              <a:t>regulatory body</a:t>
            </a:r>
            <a:r>
              <a:rPr lang="en-GB" noProof="0" dirty="0" smtClean="0"/>
              <a:t>.</a:t>
            </a:r>
          </a:p>
          <a:p>
            <a:pPr marL="177691" indent="-177691">
              <a:buFont typeface="Arial" panose="020B0604020202020204" pitchFamily="34" charset="0"/>
              <a:buChar char="•"/>
            </a:pPr>
            <a:r>
              <a:rPr lang="en-GB" noProof="0" dirty="0" smtClean="0"/>
              <a:t>Modifications must be installed and tested in accordance with the work control system and testing procedures.</a:t>
            </a:r>
          </a:p>
          <a:p>
            <a:pPr marL="177691" indent="-177691">
              <a:buFont typeface="Arial" panose="020B0604020202020204" pitchFamily="34" charset="0"/>
              <a:buChar char="•"/>
            </a:pPr>
            <a:r>
              <a:rPr lang="en-GB" b="1" noProof="0" dirty="0" smtClean="0">
                <a:solidFill>
                  <a:srgbClr val="654A15"/>
                </a:solidFill>
              </a:rPr>
              <a:t>Information</a:t>
            </a:r>
            <a:r>
              <a:rPr lang="en-GB" noProof="0" dirty="0" smtClean="0"/>
              <a:t> about plant </a:t>
            </a:r>
            <a:r>
              <a:rPr lang="en-GB" b="1" noProof="0" dirty="0" smtClean="0">
                <a:solidFill>
                  <a:srgbClr val="654A15"/>
                </a:solidFill>
              </a:rPr>
              <a:t>modifications</a:t>
            </a:r>
            <a:r>
              <a:rPr lang="en-GB" noProof="0" dirty="0" smtClean="0"/>
              <a:t> must be given to the </a:t>
            </a:r>
            <a:r>
              <a:rPr lang="en-GB" b="1" noProof="0" dirty="0" smtClean="0">
                <a:solidFill>
                  <a:srgbClr val="654A15"/>
                </a:solidFill>
              </a:rPr>
              <a:t>operating personnel</a:t>
            </a:r>
            <a:r>
              <a:rPr lang="en-GB" noProof="0" dirty="0" smtClean="0"/>
              <a:t>.</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18</a:t>
            </a:fld>
            <a:endParaRPr lang="sl-SI" dirty="0"/>
          </a:p>
        </p:txBody>
      </p:sp>
    </p:spTree>
    <p:extLst>
      <p:ext uri="{BB962C8B-B14F-4D97-AF65-F5344CB8AC3E}">
        <p14:creationId xmlns="" xmlns:p14="http://schemas.microsoft.com/office/powerpoint/2010/main" val="1400625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a:t>
            </a:r>
            <a:r>
              <a:rPr lang="en-GB" noProof="0" dirty="0" smtClean="0"/>
              <a:t>A systematic safety reassessment, which may be fulfilled by a periodic safety review (PSR), of the plant must be performed </a:t>
            </a:r>
            <a:r>
              <a:rPr lang="en-GB" dirty="0" smtClean="0"/>
              <a:t>by the operating organization throughout its operational lifetime, with account taken of operating experience and significant new safety information from all relevant sources.</a:t>
            </a:r>
          </a:p>
          <a:p>
            <a:endParaRPr lang="en-GB" dirty="0" smtClean="0"/>
          </a:p>
          <a:p>
            <a:r>
              <a:rPr lang="en-GB" b="1" dirty="0" smtClean="0"/>
              <a:t>(Second bullet) </a:t>
            </a:r>
            <a:r>
              <a:rPr lang="en-GB" dirty="0" smtClean="0"/>
              <a:t>The PSR determines to what extent the existing safety report remains valid.</a:t>
            </a:r>
          </a:p>
          <a:p>
            <a:endParaRPr lang="en-GB" dirty="0" smtClean="0"/>
          </a:p>
          <a:p>
            <a:r>
              <a:rPr lang="en-GB" b="1" dirty="0" smtClean="0"/>
              <a:t>(Third bullet)</a:t>
            </a:r>
            <a:r>
              <a:rPr lang="en-GB" dirty="0" smtClean="0"/>
              <a:t> It takes into account the actual status of the plant, operating experience, predicted end‑of‑life state, current analytical methods, current safety standards and current knowledge.</a:t>
            </a:r>
          </a:p>
          <a:p>
            <a:endParaRPr lang="en-GB" dirty="0" smtClean="0"/>
          </a:p>
          <a:p>
            <a:r>
              <a:rPr lang="en-GB" b="1" dirty="0" smtClean="0"/>
              <a:t>(Fourth bullet)</a:t>
            </a:r>
            <a:r>
              <a:rPr lang="en-GB" b="0" baseline="0" dirty="0" smtClean="0"/>
              <a:t> </a:t>
            </a:r>
            <a:r>
              <a:rPr lang="en-GB" dirty="0" smtClean="0"/>
              <a:t>Based on the results of the systematic safety reassessment the operating organization implements any necessary corrective actions and any reasonably practical modifications to move towards current standards.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19</a:t>
            </a:fld>
            <a:endParaRPr lang="sl-SI" dirty="0"/>
          </a:p>
        </p:txBody>
      </p:sp>
    </p:spTree>
    <p:extLst>
      <p:ext uri="{BB962C8B-B14F-4D97-AF65-F5344CB8AC3E}">
        <p14:creationId xmlns="" xmlns:p14="http://schemas.microsoft.com/office/powerpoint/2010/main" val="3932693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operating organization ensures that a systematic assessment is carried out to provide reliable confirmation that safety related items are capable of the required performance for all operational states and for accident conditions.</a:t>
            </a:r>
            <a:endParaRPr lang="en-GB" b="1" dirty="0" smtClean="0"/>
          </a:p>
          <a:p>
            <a:endParaRPr lang="en-GB" dirty="0" smtClean="0"/>
          </a:p>
          <a:p>
            <a:r>
              <a:rPr lang="en-GB" b="1" dirty="0" smtClean="0"/>
              <a:t>(Second bullet)</a:t>
            </a:r>
            <a:r>
              <a:rPr lang="en-GB" dirty="0" smtClean="0"/>
              <a:t> The operating organization ensures that an effective ageing management programme is implemented to ensure that required safety functions of systems, structures and components are fulfilled over the entire operating lifetime of the plant.</a:t>
            </a:r>
          </a:p>
          <a:p>
            <a:endParaRPr lang="en-GB" dirty="0" smtClean="0"/>
          </a:p>
          <a:p>
            <a:r>
              <a:rPr lang="en-GB" b="1" dirty="0" smtClean="0"/>
              <a:t>(Third bullet)</a:t>
            </a:r>
            <a:r>
              <a:rPr lang="en-GB" dirty="0" smtClean="0"/>
              <a:t> The operating organization makes arrangements for control of records and reports important to safety in accordance with the established quality assurance system.</a:t>
            </a:r>
          </a:p>
          <a:p>
            <a:endParaRPr lang="en-GB" dirty="0" smtClean="0"/>
          </a:p>
          <a:p>
            <a:r>
              <a:rPr lang="en-GB" b="1" dirty="0" smtClean="0"/>
              <a:t>(Fourth bullet)</a:t>
            </a:r>
            <a:r>
              <a:rPr lang="en-GB" dirty="0" smtClean="0"/>
              <a:t> The document management system ensures that only the latest version of each document is used by personnel.</a:t>
            </a:r>
          </a:p>
          <a:p>
            <a:endParaRPr lang="en-GB" dirty="0" smtClean="0"/>
          </a:p>
          <a:p>
            <a:r>
              <a:rPr lang="en-GB" b="1" dirty="0" smtClean="0"/>
              <a:t>(Fifth bullet)</a:t>
            </a:r>
            <a:r>
              <a:rPr lang="en-GB" dirty="0" smtClean="0"/>
              <a:t> Off‑site storage of essential documents, such as the emergency plan, for use in the event of an emergency situation must be considered.</a:t>
            </a:r>
          </a:p>
          <a:p>
            <a:endParaRPr lang="en-GB" dirty="0" smtClean="0"/>
          </a:p>
          <a:p>
            <a:pPr marL="0" lvl="1" defTabSz="947684">
              <a:defRPr/>
            </a:pPr>
            <a:r>
              <a:rPr lang="en-GB" b="1" dirty="0" smtClean="0"/>
              <a:t>(Sixth bullet)</a:t>
            </a:r>
            <a:r>
              <a:rPr lang="en-GB" dirty="0" smtClean="0"/>
              <a:t> Where applicable, the operating organization establishes and implements a comprehensive programme for ensuring the long term safe operation of the plant beyond a time-frame established in the licence conditions, design limits, safety standards and/or regulations.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20</a:t>
            </a:fld>
            <a:endParaRPr lang="sl-SI" dirty="0"/>
          </a:p>
        </p:txBody>
      </p:sp>
    </p:spTree>
    <p:extLst>
      <p:ext uri="{BB962C8B-B14F-4D97-AF65-F5344CB8AC3E}">
        <p14:creationId xmlns="" xmlns:p14="http://schemas.microsoft.com/office/powerpoint/2010/main" val="1000222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The operating organization ensures that the implementation of safety requirements and security requirements satisfies both safety objectives and security objectives. The operating organization is responsible for managing the implementation of safety requirements and security requirements by ensuring close cooperation between safety managers and security managers, with the objective of minimizing risks.</a:t>
            </a:r>
          </a:p>
          <a:p>
            <a:pPr defTabSz="947684">
              <a:defRPr/>
            </a:pPr>
            <a:endParaRPr lang="en-GB" dirty="0" smtClean="0"/>
          </a:p>
          <a:p>
            <a:pPr defTabSz="947684">
              <a:defRPr/>
            </a:pPr>
            <a:r>
              <a:rPr lang="en-GB" b="1" dirty="0" smtClean="0"/>
              <a:t>(Second title)</a:t>
            </a:r>
            <a:r>
              <a:rPr lang="en-GB" dirty="0" smtClean="0"/>
              <a:t> Emergency preparedness</a:t>
            </a:r>
            <a:endParaRPr lang="en-GB" b="1" dirty="0" smtClean="0"/>
          </a:p>
          <a:p>
            <a:pPr marL="177691" indent="-177691">
              <a:buFont typeface="Arial" panose="020B0604020202020204" pitchFamily="34" charset="0"/>
              <a:buChar char="•"/>
            </a:pPr>
            <a:r>
              <a:rPr lang="en-GB" noProof="0" dirty="0" smtClean="0"/>
              <a:t>The operating organization prepares/establishes an </a:t>
            </a:r>
            <a:r>
              <a:rPr lang="en-GB" b="1" noProof="0" dirty="0" smtClean="0">
                <a:solidFill>
                  <a:srgbClr val="654A15"/>
                </a:solidFill>
              </a:rPr>
              <a:t>emergency plan</a:t>
            </a:r>
            <a:r>
              <a:rPr lang="en-GB" noProof="0" dirty="0" smtClean="0"/>
              <a:t>.</a:t>
            </a:r>
          </a:p>
          <a:p>
            <a:pPr marL="177691" indent="-177691">
              <a:buFont typeface="Arial" panose="020B0604020202020204" pitchFamily="34" charset="0"/>
              <a:buChar char="•"/>
            </a:pPr>
            <a:r>
              <a:rPr lang="en-GB" noProof="0" dirty="0" smtClean="0"/>
              <a:t>Plan covers </a:t>
            </a:r>
            <a:r>
              <a:rPr lang="en-GB" b="1" noProof="0" dirty="0" smtClean="0">
                <a:solidFill>
                  <a:srgbClr val="654A15"/>
                </a:solidFill>
              </a:rPr>
              <a:t>all activities</a:t>
            </a:r>
            <a:r>
              <a:rPr lang="en-GB" noProof="0" dirty="0" smtClean="0"/>
              <a:t> within its responsibilities, to be carried out in the </a:t>
            </a:r>
            <a:r>
              <a:rPr lang="en-GB" b="1" noProof="0" dirty="0" smtClean="0">
                <a:solidFill>
                  <a:srgbClr val="654A15"/>
                </a:solidFill>
              </a:rPr>
              <a:t>event of an emergency</a:t>
            </a:r>
            <a:r>
              <a:rPr lang="en-GB" noProof="0" dirty="0" smtClean="0"/>
              <a:t>.</a:t>
            </a:r>
          </a:p>
          <a:p>
            <a:pPr marL="177691" indent="-177691">
              <a:buFont typeface="Arial" panose="020B0604020202020204" pitchFamily="34" charset="0"/>
              <a:buChar char="•"/>
            </a:pPr>
            <a:r>
              <a:rPr lang="en-GB" noProof="0" dirty="0" smtClean="0"/>
              <a:t>Plan also includes arrangements for </a:t>
            </a:r>
            <a:r>
              <a:rPr lang="en-GB" b="1" noProof="0" dirty="0" smtClean="0">
                <a:solidFill>
                  <a:srgbClr val="654A15"/>
                </a:solidFill>
              </a:rPr>
              <a:t>emergency situations</a:t>
            </a:r>
            <a:r>
              <a:rPr lang="en-GB" noProof="0" dirty="0" smtClean="0"/>
              <a:t> involving a combination of </a:t>
            </a:r>
            <a:r>
              <a:rPr lang="en-GB" b="1" noProof="0" dirty="0" smtClean="0">
                <a:solidFill>
                  <a:srgbClr val="654A15"/>
                </a:solidFill>
              </a:rPr>
              <a:t>non‑nuclear</a:t>
            </a:r>
            <a:r>
              <a:rPr lang="en-GB" noProof="0" dirty="0" smtClean="0"/>
              <a:t> and </a:t>
            </a:r>
            <a:r>
              <a:rPr lang="en-GB" b="1" noProof="0" dirty="0" smtClean="0">
                <a:solidFill>
                  <a:srgbClr val="654A15"/>
                </a:solidFill>
              </a:rPr>
              <a:t>nuclear hazards</a:t>
            </a:r>
            <a:r>
              <a:rPr lang="en-GB" noProof="0" dirty="0" smtClean="0"/>
              <a:t>.</a:t>
            </a:r>
          </a:p>
          <a:p>
            <a:pPr marL="177691" indent="-177691">
              <a:buFont typeface="Arial" panose="020B0604020202020204" pitchFamily="34" charset="0"/>
              <a:buChar char="•"/>
            </a:pPr>
            <a:r>
              <a:rPr lang="en-GB" b="1" noProof="0" dirty="0" smtClean="0">
                <a:solidFill>
                  <a:srgbClr val="654A15"/>
                </a:solidFill>
              </a:rPr>
              <a:t>Personnel must be trained</a:t>
            </a:r>
            <a:r>
              <a:rPr lang="en-GB" noProof="0" dirty="0" smtClean="0"/>
              <a:t> in the performance of their duties in an emergency.</a:t>
            </a:r>
          </a:p>
          <a:p>
            <a:pPr marL="177691" indent="-177691">
              <a:buFont typeface="Arial" panose="020B0604020202020204" pitchFamily="34" charset="0"/>
              <a:buChar char="•"/>
            </a:pPr>
            <a:r>
              <a:rPr lang="en-GB" b="1" noProof="0" dirty="0" smtClean="0">
                <a:solidFill>
                  <a:srgbClr val="654A15"/>
                </a:solidFill>
              </a:rPr>
              <a:t>Scheduled exercises</a:t>
            </a:r>
            <a:r>
              <a:rPr lang="en-GB" noProof="0" dirty="0" smtClean="0"/>
              <a:t> of the emergency plans.</a:t>
            </a:r>
          </a:p>
          <a:p>
            <a:pPr marL="177691" indent="-177691">
              <a:buFont typeface="Arial" panose="020B0604020202020204" pitchFamily="34" charset="0"/>
              <a:buChar char="•"/>
            </a:pPr>
            <a:r>
              <a:rPr lang="en-GB" noProof="0" dirty="0" smtClean="0"/>
              <a:t>All equipment, documentation and communication systems that are used in emergency situations must be available and well-maintained.</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21</a:t>
            </a:fld>
            <a:endParaRPr lang="sl-SI" dirty="0"/>
          </a:p>
        </p:txBody>
      </p:sp>
    </p:spTree>
    <p:extLst>
      <p:ext uri="{BB962C8B-B14F-4D97-AF65-F5344CB8AC3E}">
        <p14:creationId xmlns="" xmlns:p14="http://schemas.microsoft.com/office/powerpoint/2010/main" val="385119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7684">
              <a:defRPr/>
            </a:pPr>
            <a:r>
              <a:rPr lang="en-GB" b="1" dirty="0" smtClean="0"/>
              <a:t>(First bullet)</a:t>
            </a:r>
            <a:r>
              <a:rPr lang="en-GB" dirty="0" smtClean="0"/>
              <a:t> The operating organization establishes an accident management programme for the management of beyond design basis accidents.</a:t>
            </a:r>
          </a:p>
          <a:p>
            <a:pPr defTabSz="947684">
              <a:defRPr/>
            </a:pPr>
            <a:endParaRPr lang="en-GB" dirty="0" smtClean="0"/>
          </a:p>
          <a:p>
            <a:pPr defTabSz="947684">
              <a:defRPr/>
            </a:pPr>
            <a:r>
              <a:rPr lang="en-GB" b="1" dirty="0" smtClean="0"/>
              <a:t>(Second bullet)</a:t>
            </a:r>
            <a:r>
              <a:rPr lang="en-GB" dirty="0" smtClean="0"/>
              <a:t> Nuclear power plant must have a programme which is in accordance with ALARA principle.</a:t>
            </a:r>
          </a:p>
          <a:p>
            <a:pPr defTabSz="947684">
              <a:defRPr/>
            </a:pPr>
            <a:endParaRPr lang="en-GB" dirty="0" smtClean="0"/>
          </a:p>
          <a:p>
            <a:pPr defTabSz="947684">
              <a:defRPr/>
            </a:pPr>
            <a:r>
              <a:rPr lang="en-GB" b="1" dirty="0" smtClean="0"/>
              <a:t>(Third bullet)</a:t>
            </a:r>
            <a:r>
              <a:rPr lang="en-GB" dirty="0" smtClean="0"/>
              <a:t> The radiation protection function must have enough independence and resources.</a:t>
            </a:r>
          </a:p>
          <a:p>
            <a:pPr defTabSz="947684">
              <a:defRPr/>
            </a:pPr>
            <a:endParaRPr lang="en-GB" dirty="0" smtClean="0"/>
          </a:p>
          <a:p>
            <a:pPr marL="0" lvl="1" defTabSz="947684">
              <a:defRPr/>
            </a:pPr>
            <a:r>
              <a:rPr lang="en-GB" b="1" dirty="0" smtClean="0"/>
              <a:t>(Fourth bullet)</a:t>
            </a:r>
            <a:r>
              <a:rPr lang="en-GB" dirty="0" smtClean="0"/>
              <a:t>.Personnel who may be occupationally exposed to radiation must have their exposure measured, assessed and recorded. Dose records are kept as required and made available to the regulatory body.</a:t>
            </a:r>
          </a:p>
          <a:p>
            <a:pPr defTabSz="947684">
              <a:defRPr/>
            </a:pPr>
            <a:endParaRPr lang="en-GB" dirty="0" smtClean="0"/>
          </a:p>
          <a:p>
            <a:pPr defTabSz="947684">
              <a:defRPr/>
            </a:pPr>
            <a:r>
              <a:rPr lang="en-GB" b="1" dirty="0" smtClean="0"/>
              <a:t>(Fifth bullet)</a:t>
            </a:r>
            <a:r>
              <a:rPr lang="en-GB" dirty="0" smtClean="0"/>
              <a:t> The generation of radioactive waste, in terms of both activity and volume, must be kept to the minimum practicable by appropriate operating practices.</a:t>
            </a:r>
          </a:p>
          <a:p>
            <a:pPr defTabSz="947684">
              <a:defRPr/>
            </a:pPr>
            <a:endParaRPr lang="en-GB" dirty="0" smtClean="0"/>
          </a:p>
          <a:p>
            <a:pPr defTabSz="947684">
              <a:defRPr/>
            </a:pPr>
            <a:r>
              <a:rPr lang="en-GB" b="1" dirty="0" smtClean="0"/>
              <a:t>(Sixth bullet)</a:t>
            </a:r>
            <a:r>
              <a:rPr lang="en-GB" dirty="0" smtClean="0"/>
              <a:t> The operating organization must establish and implement procedures for monitoring and controlling discharges of radioactive effluents and perform a safety analysis for radioactive discharges which demonstrates that the assessed radiological impact and the exposure to the general public are kept as low as reasonably achievable.</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22</a:t>
            </a:fld>
            <a:endParaRPr lang="sl-SI" dirty="0"/>
          </a:p>
        </p:txBody>
      </p:sp>
    </p:spTree>
    <p:extLst>
      <p:ext uri="{BB962C8B-B14F-4D97-AF65-F5344CB8AC3E}">
        <p14:creationId xmlns="" xmlns:p14="http://schemas.microsoft.com/office/powerpoint/2010/main" val="223491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operating organization must have fire safety arrangements, based on a periodically updated fire safety analysis.</a:t>
            </a:r>
            <a:r>
              <a:rPr lang="en-GB" noProof="0" dirty="0" smtClean="0"/>
              <a:t> Fire arrangement in generally includes:</a:t>
            </a:r>
          </a:p>
          <a:p>
            <a:pPr marL="264891" indent="-370190">
              <a:buFont typeface="Arial" panose="020B0604020202020204" pitchFamily="34" charset="0"/>
              <a:buChar char="•"/>
            </a:pPr>
            <a:r>
              <a:rPr lang="en-GB" dirty="0" smtClean="0"/>
              <a:t>the application of the principle of defence in depth,</a:t>
            </a:r>
          </a:p>
          <a:p>
            <a:pPr marL="264891" indent="-370190">
              <a:buFont typeface="Arial" panose="020B0604020202020204" pitchFamily="34" charset="0"/>
              <a:buChar char="•"/>
            </a:pPr>
            <a:r>
              <a:rPr lang="en-GB" dirty="0" smtClean="0"/>
              <a:t>the impact of plant modifications on fire-fighting,</a:t>
            </a:r>
          </a:p>
          <a:p>
            <a:pPr marL="264891" indent="-370190">
              <a:buFont typeface="Arial" panose="020B0604020202020204" pitchFamily="34" charset="0"/>
              <a:buChar char="•"/>
            </a:pPr>
            <a:r>
              <a:rPr lang="en-GB" dirty="0" smtClean="0"/>
              <a:t>the control of combustibles and ignition sources,</a:t>
            </a:r>
          </a:p>
          <a:p>
            <a:pPr marL="264891" indent="-370190">
              <a:buFont typeface="Arial" panose="020B0604020202020204" pitchFamily="34" charset="0"/>
              <a:buChar char="•"/>
            </a:pPr>
            <a:r>
              <a:rPr lang="en-GB" dirty="0" smtClean="0"/>
              <a:t>the inspection, maintenance and testing of fire protection measures,</a:t>
            </a:r>
          </a:p>
          <a:p>
            <a:pPr marL="264891" indent="-370190">
              <a:buFont typeface="Arial" panose="020B0604020202020204" pitchFamily="34" charset="0"/>
              <a:buChar char="•"/>
            </a:pPr>
            <a:r>
              <a:rPr lang="en-GB" dirty="0" smtClean="0"/>
              <a:t>the establishment of manual fire-fighting capability, and</a:t>
            </a:r>
          </a:p>
          <a:p>
            <a:pPr marL="264891" indent="-370190">
              <a:buFont typeface="Arial" panose="020B0604020202020204" pitchFamily="34" charset="0"/>
              <a:buChar char="•"/>
            </a:pPr>
            <a:r>
              <a:rPr lang="en-GB" dirty="0" smtClean="0"/>
              <a:t>the training of plant personnel.</a:t>
            </a:r>
            <a:endParaRPr lang="en-GB" b="1" dirty="0" smtClean="0"/>
          </a:p>
          <a:p>
            <a:pPr defTabSz="947684">
              <a:defRPr/>
            </a:pPr>
            <a:endParaRPr lang="en-GB" b="1" dirty="0" smtClean="0"/>
          </a:p>
          <a:p>
            <a:pPr defTabSz="947684">
              <a:defRPr/>
            </a:pPr>
            <a:r>
              <a:rPr lang="en-GB" b="1" dirty="0" smtClean="0"/>
              <a:t>(Second bullet) </a:t>
            </a:r>
            <a:r>
              <a:rPr lang="en-GB" dirty="0" smtClean="0"/>
              <a:t>The operating organization establishes and implements a programme to ensure that safety related risks associated with non-radiation-related hazards to personnel involved in activities at the plant are kept as low as reasonably achievable.</a:t>
            </a:r>
          </a:p>
          <a:p>
            <a:r>
              <a:rPr lang="en-GB" b="1" dirty="0" smtClean="0"/>
              <a:t>Non-radiation-related safety</a:t>
            </a:r>
            <a:r>
              <a:rPr lang="en-GB" dirty="0" smtClean="0"/>
              <a:t> concerns hazards other than radiation related hazards; this is sometimes referred to as industrial safety or conventional safety.</a:t>
            </a:r>
          </a:p>
          <a:p>
            <a:endParaRPr lang="en-GB" dirty="0" smtClean="0"/>
          </a:p>
          <a:p>
            <a:pPr defTabSz="947684">
              <a:defRPr/>
            </a:pPr>
            <a:r>
              <a:rPr lang="en-GB" b="1" dirty="0" smtClean="0"/>
              <a:t>(Third bullet) </a:t>
            </a:r>
            <a:r>
              <a:rPr lang="en-GB" dirty="0" smtClean="0"/>
              <a:t>The operating organization establishes an operating experience programme to learn from events at the plant and events in the nuclear industry and other industries worldwide.</a:t>
            </a:r>
            <a:endParaRPr lang="en-GB" noProof="0" dirty="0" smtClean="0"/>
          </a:p>
          <a:p>
            <a:endParaRPr lang="en-GB" noProof="0" dirty="0" smtClean="0"/>
          </a:p>
          <a:p>
            <a:r>
              <a:rPr lang="en-GB" b="1" dirty="0" smtClean="0"/>
              <a:t>(Fourth bullet) </a:t>
            </a:r>
            <a:r>
              <a:rPr lang="en-GB" dirty="0" smtClean="0"/>
              <a:t>Operational experience feedback </a:t>
            </a:r>
            <a:r>
              <a:rPr lang="en-GB" b="1" dirty="0" smtClean="0"/>
              <a:t>helps to maintain nuclear safety</a:t>
            </a:r>
            <a:r>
              <a:rPr lang="en-GB" dirty="0" smtClean="0"/>
              <a:t>.</a:t>
            </a:r>
          </a:p>
          <a:p>
            <a:endParaRPr lang="en-GB" noProof="0" dirty="0" smtClean="0"/>
          </a:p>
          <a:p>
            <a:r>
              <a:rPr lang="en-GB" b="1" noProof="0" dirty="0" smtClean="0"/>
              <a:t>(Fifth bullet)</a:t>
            </a:r>
            <a:r>
              <a:rPr lang="en-GB" dirty="0" smtClean="0"/>
              <a:t> The operating organization obtains and evaluates information from operational experience at other plants which provides lessons for the operation of their own plant.</a:t>
            </a:r>
          </a:p>
          <a:p>
            <a:endParaRPr lang="en-GB" dirty="0" smtClean="0"/>
          </a:p>
          <a:p>
            <a:pPr defTabSz="947684">
              <a:defRPr/>
            </a:pPr>
            <a:r>
              <a:rPr lang="en-GB" b="1" dirty="0" smtClean="0"/>
              <a:t>(Sixth bullet)</a:t>
            </a:r>
            <a:r>
              <a:rPr lang="en-GB" dirty="0" smtClean="0"/>
              <a:t> Data from operating experience are collected and retained for use as input to plant ageing management, residual life evaluation, probabilistic safety assessment and periodic safety review.</a:t>
            </a:r>
          </a:p>
          <a:p>
            <a:endParaRPr lang="en-GB" noProof="0"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23</a:t>
            </a:fld>
            <a:endParaRPr lang="sl-SI" dirty="0"/>
          </a:p>
        </p:txBody>
      </p:sp>
    </p:spTree>
    <p:extLst>
      <p:ext uri="{BB962C8B-B14F-4D97-AF65-F5344CB8AC3E}">
        <p14:creationId xmlns="" xmlns:p14="http://schemas.microsoft.com/office/powerpoint/2010/main" val="3287958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a:t>
            </a:r>
            <a:r>
              <a:rPr lang="en-GB" b="1" baseline="0" dirty="0" smtClean="0"/>
              <a:t> bullet</a:t>
            </a:r>
            <a:r>
              <a:rPr lang="en-GB" b="1" dirty="0" smtClean="0"/>
              <a:t>)</a:t>
            </a:r>
            <a:r>
              <a:rPr lang="en-GB" noProof="0" dirty="0" smtClean="0"/>
              <a:t> Commissioning programme provides an evidence that the </a:t>
            </a:r>
            <a:r>
              <a:rPr lang="en-GB" b="1" noProof="0" dirty="0" smtClean="0">
                <a:solidFill>
                  <a:srgbClr val="654A15"/>
                </a:solidFill>
              </a:rPr>
              <a:t>NPP as constructed meets the design intent</a:t>
            </a:r>
            <a:r>
              <a:rPr lang="en-GB" noProof="0" dirty="0" smtClean="0"/>
              <a:t> and complies with the </a:t>
            </a:r>
            <a:r>
              <a:rPr lang="en-GB" b="1" noProof="0" dirty="0" smtClean="0">
                <a:solidFill>
                  <a:srgbClr val="654A15"/>
                </a:solidFill>
              </a:rPr>
              <a:t>safety requirements</a:t>
            </a:r>
            <a:r>
              <a:rPr lang="en-GB" noProof="0" dirty="0" smtClean="0"/>
              <a:t>.</a:t>
            </a:r>
          </a:p>
          <a:p>
            <a:endParaRPr lang="en-GB" noProof="0" dirty="0" smtClean="0"/>
          </a:p>
          <a:p>
            <a:pPr defTabSz="947684">
              <a:defRPr/>
            </a:pPr>
            <a:r>
              <a:rPr lang="en-GB" b="1" noProof="0" dirty="0" smtClean="0"/>
              <a:t>(Second</a:t>
            </a:r>
            <a:r>
              <a:rPr lang="en-GB" b="1" baseline="0" noProof="0" dirty="0" smtClean="0"/>
              <a:t> bullet</a:t>
            </a:r>
            <a:r>
              <a:rPr lang="en-GB" b="1" noProof="0" dirty="0" smtClean="0"/>
              <a:t>)</a:t>
            </a:r>
            <a:r>
              <a:rPr lang="en-GB" noProof="0" dirty="0" smtClean="0"/>
              <a:t> The interfaces between groups involved in commissioning is clearly defined and properly controlled.</a:t>
            </a:r>
          </a:p>
          <a:p>
            <a:endParaRPr lang="en-GB" dirty="0" smtClean="0"/>
          </a:p>
          <a:p>
            <a:r>
              <a:rPr lang="en-GB" b="1" dirty="0" smtClean="0"/>
              <a:t>(Third bullet)</a:t>
            </a:r>
            <a:r>
              <a:rPr lang="en-GB" noProof="0" dirty="0" smtClean="0"/>
              <a:t> Operating </a:t>
            </a:r>
            <a:r>
              <a:rPr lang="en-GB" b="1" noProof="0" dirty="0" smtClean="0">
                <a:solidFill>
                  <a:srgbClr val="654A15"/>
                </a:solidFill>
              </a:rPr>
              <a:t>procedures must be verified</a:t>
            </a:r>
            <a:r>
              <a:rPr lang="en-GB" noProof="0" dirty="0" smtClean="0"/>
              <a:t> prior to loading fuel into the core.</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24</a:t>
            </a:fld>
            <a:endParaRPr lang="sl-SI" dirty="0"/>
          </a:p>
        </p:txBody>
      </p:sp>
    </p:spTree>
    <p:extLst>
      <p:ext uri="{BB962C8B-B14F-4D97-AF65-F5344CB8AC3E}">
        <p14:creationId xmlns="" xmlns:p14="http://schemas.microsoft.com/office/powerpoint/2010/main" val="4252757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Safety objective</a:t>
            </a:r>
          </a:p>
          <a:p>
            <a:r>
              <a:rPr lang="en-GB" dirty="0" smtClean="0"/>
              <a:t>The fundamental safety objective is to protect people and the environment from harmful effects of ionizing radiation.</a:t>
            </a:r>
          </a:p>
          <a:p>
            <a:endParaRPr lang="en-GB" dirty="0" smtClean="0"/>
          </a:p>
          <a:p>
            <a:r>
              <a:rPr lang="en-GB" b="1" dirty="0" smtClean="0"/>
              <a:t>Responsibility for safety</a:t>
            </a:r>
          </a:p>
          <a:p>
            <a:r>
              <a:rPr lang="en-GB" dirty="0" smtClean="0"/>
              <a:t>The prime responsibility for safety must rest with the person or organization responsible for facilities and activities that give rise to radiation risks.</a:t>
            </a:r>
          </a:p>
          <a:p>
            <a:endParaRPr lang="en-GB" dirty="0" smtClean="0"/>
          </a:p>
          <a:p>
            <a:pPr marL="0" lvl="1" defTabSz="947684">
              <a:defRPr/>
            </a:pPr>
            <a:r>
              <a:rPr lang="en-GB" b="1" dirty="0" smtClean="0"/>
              <a:t>Role of Government </a:t>
            </a:r>
          </a:p>
          <a:p>
            <a:pPr marL="0" lvl="1" defTabSz="947684">
              <a:defRPr/>
            </a:pPr>
            <a:r>
              <a:rPr lang="en-GB" b="0" noProof="0" dirty="0" smtClean="0"/>
              <a:t>An effective legal and governmental framework for safety, including an independent regulatory body, must be established and sustained.</a:t>
            </a:r>
          </a:p>
          <a:p>
            <a:endParaRPr lang="en-GB" b="1" dirty="0" smtClean="0"/>
          </a:p>
          <a:p>
            <a:r>
              <a:rPr lang="en-GB" b="1" dirty="0" smtClean="0"/>
              <a:t>Leadership and management for safety</a:t>
            </a:r>
          </a:p>
          <a:p>
            <a:r>
              <a:rPr lang="en-GB" dirty="0" smtClean="0"/>
              <a:t>Effective leadership and management for safety must be established and sustained in organizations concerned with, and facilities and activities that give rise to, radiation risks.</a:t>
            </a:r>
          </a:p>
          <a:p>
            <a:endParaRPr lang="en-GB" dirty="0" smtClean="0"/>
          </a:p>
          <a:p>
            <a:r>
              <a:rPr lang="en-GB" b="1" dirty="0" smtClean="0"/>
              <a:t>Optimization of protection</a:t>
            </a:r>
          </a:p>
          <a:p>
            <a:r>
              <a:rPr lang="en-GB" dirty="0" smtClean="0"/>
              <a:t>Protection must be optimized to provide the highest level of safety that can reasonably be achieved.</a:t>
            </a:r>
          </a:p>
          <a:p>
            <a:endParaRPr lang="en-GB" dirty="0" smtClean="0"/>
          </a:p>
          <a:p>
            <a:r>
              <a:rPr lang="en-GB" b="1" dirty="0" smtClean="0"/>
              <a:t>Limitation of risks to individuals</a:t>
            </a:r>
          </a:p>
          <a:p>
            <a:r>
              <a:rPr lang="en-GB" dirty="0" smtClean="0"/>
              <a:t>Measures for controlling radiation risks must ensure that no individual bears an unacceptable risk of harm.</a:t>
            </a:r>
          </a:p>
          <a:p>
            <a:endParaRPr lang="en-GB" dirty="0" smtClean="0"/>
          </a:p>
          <a:p>
            <a:r>
              <a:rPr lang="en-GB" b="1" dirty="0" smtClean="0"/>
              <a:t>Protection of present and future generations</a:t>
            </a:r>
          </a:p>
          <a:p>
            <a:r>
              <a:rPr lang="en-GB" dirty="0" smtClean="0"/>
              <a:t>People and the environment, present and future, must be protected against radiation risks.</a:t>
            </a:r>
          </a:p>
          <a:p>
            <a:endParaRPr lang="en-GB" dirty="0" smtClean="0"/>
          </a:p>
          <a:p>
            <a:pPr marL="0" lvl="1" defTabSz="947684">
              <a:defRPr/>
            </a:pPr>
            <a:r>
              <a:rPr lang="en-GB" b="1" dirty="0" smtClean="0"/>
              <a:t>Prevention of accidents</a:t>
            </a:r>
          </a:p>
          <a:p>
            <a:r>
              <a:rPr lang="en-GB" dirty="0" smtClean="0"/>
              <a:t>All practical efforts must be made to prevent and mitigate nuclear or radiation accidents.</a:t>
            </a:r>
          </a:p>
          <a:p>
            <a:endParaRPr lang="en-GB" dirty="0" smtClean="0"/>
          </a:p>
          <a:p>
            <a:r>
              <a:rPr lang="en-GB" b="1" dirty="0" smtClean="0"/>
              <a:t>Emergency preparedness and response</a:t>
            </a:r>
          </a:p>
          <a:p>
            <a:r>
              <a:rPr lang="en-GB" dirty="0" smtClean="0"/>
              <a:t>Arrangements must be made for emergency preparedness and response for nuclear or radiation incidents.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a:t>
            </a:fld>
            <a:endParaRPr lang="sl-SI" dirty="0"/>
          </a:p>
        </p:txBody>
      </p:sp>
    </p:spTree>
    <p:extLst>
      <p:ext uri="{BB962C8B-B14F-4D97-AF65-F5344CB8AC3E}">
        <p14:creationId xmlns="" xmlns:p14="http://schemas.microsoft.com/office/powerpoint/2010/main" val="2698073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 </a:t>
            </a:r>
            <a:r>
              <a:rPr lang="en-GB" noProof="0" dirty="0" smtClean="0"/>
              <a:t>All activities are conducted in accordance with established procedures.</a:t>
            </a:r>
          </a:p>
          <a:p>
            <a:pPr defTabSz="947684">
              <a:defRPr/>
            </a:pPr>
            <a:r>
              <a:rPr lang="en-GB" b="1" noProof="0" dirty="0" smtClean="0"/>
              <a:t>(Additional text to first bullet)</a:t>
            </a:r>
            <a:r>
              <a:rPr lang="en-GB" dirty="0" smtClean="0"/>
              <a:t> A comprehensive administrative procedure must be established, which contains the rules of development, elaboration, validation, acceptance, modification and withdrawal of operating instructions and procedures.</a:t>
            </a:r>
          </a:p>
          <a:p>
            <a:pPr defTabSz="947684">
              <a:defRPr/>
            </a:pPr>
            <a:endParaRPr lang="en-GB" noProof="0" dirty="0" smtClean="0"/>
          </a:p>
          <a:p>
            <a:r>
              <a:rPr lang="en-GB" b="1" dirty="0" smtClean="0"/>
              <a:t>(Second bullet)</a:t>
            </a:r>
            <a:r>
              <a:rPr lang="en-GB" dirty="0" smtClean="0"/>
              <a:t> Operating procedures are developed which provide comprehensive coverage of normal, abnormal and emergency conditions, in accordance with the policy of the operating organization and the requirements of the regulatory body.</a:t>
            </a:r>
          </a:p>
          <a:p>
            <a:endParaRPr lang="en-GB" dirty="0" smtClean="0"/>
          </a:p>
          <a:p>
            <a:pPr marL="0" lvl="1" defTabSz="947684">
              <a:defRPr/>
            </a:pPr>
            <a:r>
              <a:rPr lang="en-GB" b="1" dirty="0" smtClean="0"/>
              <a:t>(Third bullet)</a:t>
            </a:r>
            <a:r>
              <a:rPr lang="en-GB" dirty="0" smtClean="0"/>
              <a:t> The operating organization ensures that the operation control rooms and control equipment are maintained in a suitable condition.</a:t>
            </a:r>
            <a:endParaRPr lang="en-GB" b="1" dirty="0" smtClean="0"/>
          </a:p>
          <a:p>
            <a:pPr marL="0" lvl="1" defTabSz="947684">
              <a:defRPr/>
            </a:pPr>
            <a:endParaRPr lang="en-GB" b="1" dirty="0" smtClean="0"/>
          </a:p>
          <a:p>
            <a:pPr marL="0" lvl="1" defTabSz="947684">
              <a:defRPr/>
            </a:pPr>
            <a:r>
              <a:rPr lang="en-GB" b="1" dirty="0" smtClean="0"/>
              <a:t>(Fourth bullet)</a:t>
            </a:r>
            <a:r>
              <a:rPr lang="en-GB" dirty="0" smtClean="0"/>
              <a:t> The habitability and good condition of control rooms is maintained. Where the design of the plant foresees additional or local control rooms that are dedicated to the control of processes that could affect plant conditions, clear communication lines are developed for ensuring an adequate transfer of information to the operators in the main control room.</a:t>
            </a:r>
          </a:p>
          <a:p>
            <a:pPr marL="0" lvl="1" defTabSz="947684">
              <a:defRPr/>
            </a:pPr>
            <a:endParaRPr lang="en-GB" dirty="0" smtClean="0"/>
          </a:p>
          <a:p>
            <a:r>
              <a:rPr lang="en-GB" b="1" dirty="0" smtClean="0"/>
              <a:t>(Fifth</a:t>
            </a:r>
            <a:r>
              <a:rPr lang="en-GB" b="1" baseline="0" dirty="0" smtClean="0"/>
              <a:t> </a:t>
            </a:r>
            <a:r>
              <a:rPr lang="en-GB" b="1" dirty="0" smtClean="0"/>
              <a:t>bullet)</a:t>
            </a:r>
            <a:r>
              <a:rPr lang="en-GB" dirty="0" smtClean="0"/>
              <a:t> The operating organization develops and implements programmes to maintain a high standard of material conditions, housekeeping and cleanliness in all working areas.</a:t>
            </a:r>
            <a:endParaRPr lang="sl-SI" dirty="0" smtClean="0"/>
          </a:p>
          <a:p>
            <a:r>
              <a:rPr lang="en-GB" b="1" dirty="0" smtClean="0"/>
              <a:t>(Additional text to fifth bullet) </a:t>
            </a:r>
            <a:r>
              <a:rPr lang="en-GB" dirty="0" smtClean="0"/>
              <a:t>Administrative controls shall be established to ensure that operational premises and equipment are maintained, well lit and accessible, and that temporary storage is controlled and limited. Equipment that is degraded is:</a:t>
            </a:r>
            <a:endParaRPr lang="sl-SI" dirty="0" smtClean="0"/>
          </a:p>
          <a:p>
            <a:pPr marL="177691" indent="-177691">
              <a:buFont typeface="Arial" panose="020B0604020202020204" pitchFamily="34" charset="0"/>
              <a:buChar char="•"/>
            </a:pPr>
            <a:r>
              <a:rPr lang="en-GB" dirty="0" smtClean="0"/>
              <a:t>identified,</a:t>
            </a:r>
            <a:endParaRPr lang="sl-SI" dirty="0" smtClean="0"/>
          </a:p>
          <a:p>
            <a:pPr marL="177691" indent="-177691">
              <a:buFont typeface="Arial" panose="020B0604020202020204" pitchFamily="34" charset="0"/>
              <a:buChar char="•"/>
            </a:pPr>
            <a:r>
              <a:rPr lang="en-GB" dirty="0" smtClean="0"/>
              <a:t>reported,</a:t>
            </a:r>
            <a:endParaRPr lang="sl-SI" dirty="0" smtClean="0"/>
          </a:p>
          <a:p>
            <a:pPr marL="177691" indent="-177691">
              <a:buFont typeface="Arial" panose="020B0604020202020204" pitchFamily="34" charset="0"/>
              <a:buChar char="•"/>
            </a:pPr>
            <a:r>
              <a:rPr lang="en-GB" dirty="0" smtClean="0"/>
              <a:t>and corrected in a timely manner.</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25</a:t>
            </a:fld>
            <a:endParaRPr lang="sl-SI" dirty="0"/>
          </a:p>
        </p:txBody>
      </p:sp>
    </p:spTree>
    <p:extLst>
      <p:ext uri="{BB962C8B-B14F-4D97-AF65-F5344CB8AC3E}">
        <p14:creationId xmlns="" xmlns:p14="http://schemas.microsoft.com/office/powerpoint/2010/main" val="1590804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operating organization establishes and implements a chemistry programme to provide the necessary support for chemistry and radiochemistry.</a:t>
            </a:r>
          </a:p>
          <a:p>
            <a:endParaRPr lang="en-GB" dirty="0" smtClean="0"/>
          </a:p>
          <a:p>
            <a:r>
              <a:rPr lang="en-GB" b="1" dirty="0" smtClean="0"/>
              <a:t>(Second bullet)</a:t>
            </a:r>
            <a:r>
              <a:rPr lang="en-GB" dirty="0" smtClean="0"/>
              <a:t> The chemistry programme is developed prior to normal operation and is in place during the commissioning programme. The chemistry programme provides the necessary information and assistance for chemistry and radiochemistry for ensuring:</a:t>
            </a:r>
            <a:endParaRPr lang="sl-SI" dirty="0" smtClean="0"/>
          </a:p>
          <a:p>
            <a:pPr marL="177691" indent="-177691">
              <a:buFont typeface="Arial" panose="020B0604020202020204" pitchFamily="34" charset="0"/>
              <a:buChar char="•"/>
            </a:pPr>
            <a:r>
              <a:rPr lang="en-GB" dirty="0" smtClean="0"/>
              <a:t>safe operation,</a:t>
            </a:r>
            <a:endParaRPr lang="sl-SI" dirty="0" smtClean="0"/>
          </a:p>
          <a:p>
            <a:pPr marL="177691" indent="-177691">
              <a:buFont typeface="Arial" panose="020B0604020202020204" pitchFamily="34" charset="0"/>
              <a:buChar char="•"/>
            </a:pPr>
            <a:r>
              <a:rPr lang="en-GB" dirty="0" smtClean="0"/>
              <a:t>long term integrity of structures, systems and components, </a:t>
            </a:r>
            <a:endParaRPr lang="sl-SI" dirty="0" smtClean="0"/>
          </a:p>
          <a:p>
            <a:pPr marL="177691" indent="-177691">
              <a:buFont typeface="Arial" panose="020B0604020202020204" pitchFamily="34" charset="0"/>
              <a:buChar char="•"/>
            </a:pPr>
            <a:r>
              <a:rPr lang="en-GB" dirty="0" smtClean="0"/>
              <a:t>and minimization of radiation levels.</a:t>
            </a:r>
          </a:p>
          <a:p>
            <a:endParaRPr lang="en-GB" dirty="0" smtClean="0"/>
          </a:p>
          <a:p>
            <a:r>
              <a:rPr lang="en-GB" b="1" dirty="0" smtClean="0"/>
              <a:t>(Third bullet) </a:t>
            </a:r>
            <a:r>
              <a:rPr lang="en-GB" dirty="0" smtClean="0"/>
              <a:t>The </a:t>
            </a:r>
            <a:r>
              <a:rPr lang="en-GB" b="1" dirty="0" smtClean="0">
                <a:solidFill>
                  <a:srgbClr val="654A15"/>
                </a:solidFill>
              </a:rPr>
              <a:t>operating organization</a:t>
            </a:r>
            <a:r>
              <a:rPr lang="en-GB" dirty="0" smtClean="0"/>
              <a:t> is </a:t>
            </a:r>
            <a:r>
              <a:rPr lang="en-GB" b="1" dirty="0" smtClean="0">
                <a:solidFill>
                  <a:srgbClr val="654A15"/>
                </a:solidFill>
              </a:rPr>
              <a:t>responsible</a:t>
            </a:r>
            <a:r>
              <a:rPr lang="en-GB" dirty="0" smtClean="0"/>
              <a:t> and </a:t>
            </a:r>
            <a:r>
              <a:rPr lang="en-GB" b="1" dirty="0" smtClean="0">
                <a:solidFill>
                  <a:srgbClr val="654A15"/>
                </a:solidFill>
              </a:rPr>
              <a:t>make arrangements </a:t>
            </a:r>
            <a:r>
              <a:rPr lang="en-GB" dirty="0" smtClean="0"/>
              <a:t>for all the </a:t>
            </a:r>
            <a:r>
              <a:rPr lang="en-GB" b="1" dirty="0" smtClean="0">
                <a:solidFill>
                  <a:srgbClr val="654A15"/>
                </a:solidFill>
              </a:rPr>
              <a:t>activities</a:t>
            </a:r>
            <a:r>
              <a:rPr lang="en-GB" dirty="0" smtClean="0"/>
              <a:t> associated with </a:t>
            </a:r>
            <a:r>
              <a:rPr lang="en-GB" b="1" dirty="0" smtClean="0">
                <a:solidFill>
                  <a:srgbClr val="654A15"/>
                </a:solidFill>
              </a:rPr>
              <a:t>core management </a:t>
            </a:r>
            <a:r>
              <a:rPr lang="en-GB" dirty="0" smtClean="0"/>
              <a:t>and </a:t>
            </a:r>
            <a:r>
              <a:rPr lang="en-GB" b="1" dirty="0" smtClean="0">
                <a:solidFill>
                  <a:srgbClr val="654A15"/>
                </a:solidFill>
              </a:rPr>
              <a:t>on‑site fuel handling</a:t>
            </a:r>
            <a:r>
              <a:rPr lang="en-GB" dirty="0" smtClean="0"/>
              <a:t>.</a:t>
            </a:r>
          </a:p>
          <a:p>
            <a:endParaRPr lang="en-GB" dirty="0" smtClean="0"/>
          </a:p>
          <a:p>
            <a:r>
              <a:rPr lang="en-GB" b="1" dirty="0" smtClean="0"/>
              <a:t>(Fourth bullet)</a:t>
            </a:r>
            <a:r>
              <a:rPr lang="en-GB" dirty="0" smtClean="0"/>
              <a:t> A fuelling programme is established in accordance with the design intent and assumptions.</a:t>
            </a:r>
          </a:p>
          <a:p>
            <a:endParaRPr lang="en-GB" dirty="0" smtClean="0"/>
          </a:p>
          <a:p>
            <a:r>
              <a:rPr lang="en-GB" b="1" dirty="0" smtClean="0"/>
              <a:t>(Fifth bullet)</a:t>
            </a:r>
            <a:r>
              <a:rPr lang="en-GB" dirty="0" smtClean="0"/>
              <a:t> Criteria must be established and procedures written for dealing with fuel and control rod failures to minimize fission and activation products in the primary coolant or in gaseous effluent.</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26</a:t>
            </a:fld>
            <a:endParaRPr lang="sl-SI" dirty="0"/>
          </a:p>
        </p:txBody>
      </p:sp>
    </p:spTree>
    <p:extLst>
      <p:ext uri="{BB962C8B-B14F-4D97-AF65-F5344CB8AC3E}">
        <p14:creationId xmlns="" xmlns:p14="http://schemas.microsoft.com/office/powerpoint/2010/main" val="1688556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noProof="0" dirty="0" smtClean="0"/>
              <a:t> A programme of maintenance, testing, surveillance and inspection of those structures, systems and components which are important to safety, is needed.</a:t>
            </a:r>
          </a:p>
          <a:p>
            <a:endParaRPr lang="en-GB" dirty="0" smtClean="0"/>
          </a:p>
          <a:p>
            <a:r>
              <a:rPr lang="en-GB" b="1" dirty="0" smtClean="0"/>
              <a:t>(Second bullet)</a:t>
            </a:r>
            <a:r>
              <a:rPr lang="en-GB" b="1" noProof="0" dirty="0" smtClean="0">
                <a:solidFill>
                  <a:srgbClr val="654A15"/>
                </a:solidFill>
              </a:rPr>
              <a:t> Procedures</a:t>
            </a:r>
            <a:r>
              <a:rPr lang="en-GB" noProof="0" dirty="0" smtClean="0"/>
              <a:t> for all maintenance, testing, surveillance and inspection tasks are </a:t>
            </a:r>
            <a:r>
              <a:rPr lang="en-GB" b="1" noProof="0" dirty="0" smtClean="0">
                <a:solidFill>
                  <a:srgbClr val="654A15"/>
                </a:solidFill>
              </a:rPr>
              <a:t>in accordance with established administrative procedures</a:t>
            </a:r>
            <a:r>
              <a:rPr lang="en-GB" noProof="0" dirty="0" smtClean="0"/>
              <a:t>.</a:t>
            </a:r>
          </a:p>
          <a:p>
            <a:endParaRPr lang="en-GB" noProof="0" dirty="0" smtClean="0"/>
          </a:p>
          <a:p>
            <a:pPr defTabSz="947684">
              <a:defRPr/>
            </a:pPr>
            <a:r>
              <a:rPr lang="en-GB" b="1" noProof="0" dirty="0" smtClean="0"/>
              <a:t>(Third bullet)</a:t>
            </a:r>
            <a:r>
              <a:rPr lang="en-GB" noProof="0" dirty="0" smtClean="0"/>
              <a:t> A comprehensive work planning and control system is implemented to ensure that </a:t>
            </a:r>
            <a:r>
              <a:rPr lang="en-GB" b="1" noProof="0" dirty="0" smtClean="0">
                <a:solidFill>
                  <a:srgbClr val="654A15"/>
                </a:solidFill>
              </a:rPr>
              <a:t>work is properly authorized</a:t>
            </a:r>
            <a:r>
              <a:rPr lang="en-GB" noProof="0" dirty="0" smtClean="0"/>
              <a:t>, and </a:t>
            </a:r>
            <a:r>
              <a:rPr lang="en-GB" b="1" noProof="0" dirty="0" smtClean="0">
                <a:solidFill>
                  <a:srgbClr val="654A15"/>
                </a:solidFill>
              </a:rPr>
              <a:t>carried out</a:t>
            </a:r>
            <a:r>
              <a:rPr lang="en-GB" noProof="0" dirty="0" smtClean="0"/>
              <a:t> in accordance with procedures.</a:t>
            </a:r>
          </a:p>
          <a:p>
            <a:pPr defTabSz="947684">
              <a:defRPr/>
            </a:pPr>
            <a:endParaRPr lang="en-GB" noProof="0" dirty="0" smtClean="0"/>
          </a:p>
          <a:p>
            <a:pPr defTabSz="947684">
              <a:defRPr/>
            </a:pPr>
            <a:r>
              <a:rPr lang="en-GB" b="1" noProof="0" dirty="0" smtClean="0"/>
              <a:t>(Fourth bullet) </a:t>
            </a:r>
            <a:r>
              <a:rPr lang="en-GB" b="1" noProof="0" dirty="0" smtClean="0">
                <a:solidFill>
                  <a:srgbClr val="654A15"/>
                </a:solidFill>
              </a:rPr>
              <a:t>Following any abnormal event</a:t>
            </a:r>
            <a:r>
              <a:rPr lang="en-GB" noProof="0" dirty="0" smtClean="0"/>
              <a:t> an </a:t>
            </a:r>
            <a:r>
              <a:rPr lang="en-GB" b="1" noProof="0" dirty="0" smtClean="0">
                <a:solidFill>
                  <a:srgbClr val="654A15"/>
                </a:solidFill>
              </a:rPr>
              <a:t>revalidation</a:t>
            </a:r>
            <a:r>
              <a:rPr lang="en-GB" noProof="0" dirty="0" smtClean="0"/>
              <a:t> of the safety functions and functional integrity of any component or system which may have been challenged by the event must be done.</a:t>
            </a:r>
            <a:endParaRPr lang="en-GB" b="1" noProof="0" dirty="0" smtClean="0"/>
          </a:p>
          <a:p>
            <a:endParaRPr lang="en-GB" dirty="0" smtClean="0"/>
          </a:p>
          <a:p>
            <a:r>
              <a:rPr lang="en-GB" b="1" dirty="0" smtClean="0"/>
              <a:t>(Fifth bullet)</a:t>
            </a:r>
            <a:r>
              <a:rPr lang="en-GB" noProof="0" dirty="0" smtClean="0"/>
              <a:t> Maintenance, testing, surveillance and inspection data must be recorded, stored and analysed.</a:t>
            </a:r>
          </a:p>
          <a:p>
            <a:endParaRPr lang="en-GB" b="1" noProof="0" dirty="0" smtClean="0"/>
          </a:p>
          <a:p>
            <a:r>
              <a:rPr lang="en-GB" b="1" dirty="0" smtClean="0"/>
              <a:t>(Sixth bullet)</a:t>
            </a:r>
            <a:r>
              <a:rPr lang="en-GB" dirty="0" smtClean="0"/>
              <a:t> The operating organization establishes and implements arrangements to ensure the effective performance, planning and control of work activities during outages.</a:t>
            </a:r>
          </a:p>
          <a:p>
            <a:r>
              <a:rPr lang="en-GB" b="1" dirty="0" smtClean="0"/>
              <a:t>(Additional text to sixth bullet)</a:t>
            </a:r>
            <a:r>
              <a:rPr lang="en-GB" dirty="0" smtClean="0"/>
              <a:t> Outage planning is a continuing, improving process involving past, present, next scheduled and future outages. The tasks, authorities and responsibilities of the groups and persons involved in preparing, conducting or assessing outage schedules and activities are set out in writing and are followed by all the plant staff and contractor staff who are involved. The interfaces between the group responsible for outages and other groups, including groups on the site and off the site, shall be clearly defined. Operating personnel shall be kept informed of current activities for maintenance, modification and testing.</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27</a:t>
            </a:fld>
            <a:endParaRPr lang="sl-SI" dirty="0"/>
          </a:p>
        </p:txBody>
      </p:sp>
    </p:spTree>
    <p:extLst>
      <p:ext uri="{BB962C8B-B14F-4D97-AF65-F5344CB8AC3E}">
        <p14:creationId xmlns="" xmlns:p14="http://schemas.microsoft.com/office/powerpoint/2010/main" val="1499314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operating organization must have in place arrangements for decommissioning the plant well in advance of the final shut-down.</a:t>
            </a:r>
          </a:p>
          <a:p>
            <a:endParaRPr lang="en-GB" dirty="0" smtClean="0"/>
          </a:p>
          <a:p>
            <a:r>
              <a:rPr lang="en-GB" b="1" dirty="0" smtClean="0"/>
              <a:t>(Second bullet)</a:t>
            </a:r>
            <a:r>
              <a:rPr lang="en-GB" dirty="0" smtClean="0"/>
              <a:t> Experience from handling contaminated or irradiated structures, systems and components during maintenance or modification of the plant must be recorded in order to facilitate the planning of decommissioning.</a:t>
            </a:r>
          </a:p>
          <a:p>
            <a:endParaRPr lang="en-GB" dirty="0" smtClean="0"/>
          </a:p>
          <a:p>
            <a:r>
              <a:rPr lang="en-GB" b="1" dirty="0" smtClean="0"/>
              <a:t>(Third bullet)</a:t>
            </a:r>
            <a:r>
              <a:rPr lang="en-GB" dirty="0" smtClean="0"/>
              <a:t> The safety analysis report must be revised, or an equivalent report is prepared, to provide the safety justification during the various stages of decommissioning.</a:t>
            </a:r>
          </a:p>
          <a:p>
            <a:endParaRPr lang="en-GB" dirty="0" smtClean="0"/>
          </a:p>
          <a:p>
            <a:r>
              <a:rPr lang="en-GB" b="1" dirty="0" smtClean="0"/>
              <a:t>(Fourth bullet)</a:t>
            </a:r>
            <a:r>
              <a:rPr lang="en-GB" dirty="0" smtClean="0"/>
              <a:t> The safety analysis report must be scrutinized to derive Operational limits and Conditions (OLC), surveillance and inspections during decommissioning.</a:t>
            </a:r>
          </a:p>
          <a:p>
            <a:endParaRPr lang="en-GB" dirty="0" smtClean="0"/>
          </a:p>
          <a:p>
            <a:r>
              <a:rPr lang="en-GB" b="1" dirty="0" smtClean="0"/>
              <a:t>(Fifth bullet)</a:t>
            </a:r>
            <a:r>
              <a:rPr lang="en-GB" dirty="0" smtClean="0"/>
              <a:t> As a given decommissioning stage is entered, the relevant OLC requirements must be implemented.</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28</a:t>
            </a:fld>
            <a:endParaRPr lang="sl-SI" dirty="0"/>
          </a:p>
        </p:txBody>
      </p:sp>
    </p:spTree>
    <p:extLst>
      <p:ext uri="{BB962C8B-B14F-4D97-AF65-F5344CB8AC3E}">
        <p14:creationId xmlns="" xmlns:p14="http://schemas.microsoft.com/office/powerpoint/2010/main" val="141195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Answer</a:t>
            </a:r>
            <a:r>
              <a:rPr lang="en-US" b="1" baseline="0" dirty="0" smtClean="0"/>
              <a:t> 1:</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The operating organisation has prime responsibility for nuclear safety. The operating organization may delegate authority to the plant management for the safe operation of the plant, but it retains prime responsibility for nuclear safety. In such cases the operating organization must provide the necessary resources and support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dirty="0" smtClean="0"/>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Answer</a:t>
            </a:r>
            <a:r>
              <a:rPr lang="en-US" b="1" baseline="0" dirty="0" smtClean="0"/>
              <a:t> 2:</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The independent regulatory body is important for safe operation of nuclear power plants, because of its supervisory role. It is essential to the achievement of their common objective, i.e. safe operation of nuclear power plants, that there is mutual understanding and respect between the regulatory body and the operating organization in order to support a frank and open but formal relationship. </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3:</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The operating organization must develop and implement a procedure for reporting abnormal events to the regulatory body in accordance with established criteria. If the request of the regulatory authority could have an adverse effect on safety, then, in view of the prime responsibility for safety, this opinion of the operating organization must be presented to the regulatory body as a basis for further discussions.</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4:</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Operational experience at the plant is assessed in a systematic way. Similarly, the operating organization obtains and evaluates information from operational experience at other plants which provides lessons for the operation of their own plant. Exchange of experience and contribution to national and international organizations is very important.</a:t>
            </a:r>
            <a:r>
              <a:rPr lang="en-US"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Operational experience feedback helps to maintain nuclear safety.</a:t>
            </a:r>
            <a:endParaRPr lang="en-US" sz="1200" kern="1200" dirty="0" smtClean="0">
              <a:solidFill>
                <a:schemeClr val="tx1"/>
              </a:solidFill>
              <a:latin typeface="+mn-lt"/>
              <a:ea typeface="+mn-ea"/>
              <a:cs typeface="+mn-cs"/>
            </a:endParaRPr>
          </a:p>
          <a:p>
            <a:pPr marL="228600" indent="-228600">
              <a:buFont typeface="Arial" pitchFamily="34" charset="0"/>
              <a:buChar char="•"/>
            </a:pPr>
            <a:endParaRPr lang="en-US" sz="1200" b="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5:</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The comprehensive commissioning programme is established to provide evidence that the nuclear power plant as constructed meets the design intent and complies with the safety requirements. The operating organization must ensure that the commissioning programme includes all the tests necessary to demonstrate that the plant as installed meets the requirements of the safety analysis report, and satisfies the design intent</a:t>
            </a:r>
            <a:r>
              <a:rPr lang="en-GB" sz="1200" i="1"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and consequently can be operated in accordance with the Operating Limits and Conditions (OLCs).</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29</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organizational structure must support safe, reliable and effective performance and control of all nuclear power plant (NPP) activities.</a:t>
            </a:r>
          </a:p>
          <a:p>
            <a:endParaRPr lang="en-GB" dirty="0" smtClean="0"/>
          </a:p>
          <a:p>
            <a:r>
              <a:rPr lang="en-GB" b="1" dirty="0" smtClean="0"/>
              <a:t>(Second bullet)</a:t>
            </a:r>
            <a:r>
              <a:rPr lang="en-GB" dirty="0" smtClean="0"/>
              <a:t> Responsibilities and authorities for accomplishing assigned tasks must be clearly defined and communicated within the established organizational structure.</a:t>
            </a:r>
          </a:p>
          <a:p>
            <a:endParaRPr lang="en-GB" dirty="0" smtClean="0"/>
          </a:p>
          <a:p>
            <a:r>
              <a:rPr lang="en-GB" b="1" dirty="0" smtClean="0"/>
              <a:t>(Third bullet)</a:t>
            </a:r>
            <a:r>
              <a:rPr lang="en-GB" dirty="0" smtClean="0"/>
              <a:t> Management monitoring and assessment activities are integral parts of the administrative system.</a:t>
            </a:r>
          </a:p>
          <a:p>
            <a:endParaRPr lang="en-GB" dirty="0" smtClean="0"/>
          </a:p>
          <a:p>
            <a:r>
              <a:rPr lang="en-GB" b="1" dirty="0" smtClean="0"/>
              <a:t>(Fourth bullet)</a:t>
            </a:r>
            <a:r>
              <a:rPr lang="en-GB" dirty="0" smtClean="0"/>
              <a:t> At the power plant it must be established a sound safety management system, as an integral part of the overall management system. That safety management is needed to promote a strong safety culture and achieve and maintain good safety performance.</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31</a:t>
            </a:fld>
            <a:endParaRPr lang="sl-SI" dirty="0"/>
          </a:p>
        </p:txBody>
      </p:sp>
    </p:spTree>
    <p:extLst>
      <p:ext uri="{BB962C8B-B14F-4D97-AF65-F5344CB8AC3E}">
        <p14:creationId xmlns="" xmlns:p14="http://schemas.microsoft.com/office/powerpoint/2010/main" val="189055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The operating organization must establish an organizational plan that indicates the general policies, lines of responsibility and authority, etc., needed to run the nuclear power plant. When some critical plant personnel may leave the workforce, management must have plans for filling the openings with competent people. </a:t>
            </a:r>
            <a:endParaRPr lang="sl-SI" dirty="0" smtClean="0"/>
          </a:p>
          <a:p>
            <a:endParaRPr lang="en-GB" dirty="0" smtClean="0"/>
          </a:p>
          <a:p>
            <a:r>
              <a:rPr lang="en-GB" b="1" noProof="0" dirty="0" smtClean="0"/>
              <a:t>(Second bullet)</a:t>
            </a:r>
            <a:r>
              <a:rPr lang="en-GB" noProof="0" dirty="0" smtClean="0"/>
              <a:t> Functional responsibilities, levels of delegated authority and lines of internal and external communication must be clearly defined in writing.</a:t>
            </a:r>
          </a:p>
          <a:p>
            <a:endParaRPr lang="en-GB" noProof="0" dirty="0" smtClean="0"/>
          </a:p>
          <a:p>
            <a:r>
              <a:rPr lang="en-GB" b="1" dirty="0" smtClean="0"/>
              <a:t>(Third</a:t>
            </a:r>
            <a:r>
              <a:rPr lang="en-GB" b="1" baseline="0" dirty="0" smtClean="0"/>
              <a:t> bullet</a:t>
            </a:r>
            <a:r>
              <a:rPr lang="en-GB" b="1" dirty="0" smtClean="0"/>
              <a:t>) </a:t>
            </a:r>
            <a:r>
              <a:rPr lang="en-GB" dirty="0" smtClean="0"/>
              <a:t>For safe and efficient operation of the plant managers must have an adequate financial and manpower resources and facilities.</a:t>
            </a:r>
          </a:p>
          <a:p>
            <a:endParaRPr lang="en-GB" b="1" dirty="0" smtClean="0"/>
          </a:p>
          <a:p>
            <a:r>
              <a:rPr lang="en-GB" b="1" dirty="0" smtClean="0"/>
              <a:t>(Fourth bullet)</a:t>
            </a:r>
            <a:r>
              <a:rPr lang="en-GB" dirty="0" smtClean="0"/>
              <a:t> Qualified spares, materials and equipment must be on the stockpile needed for timely execution of safety-related activities.</a:t>
            </a:r>
          </a:p>
          <a:p>
            <a:endParaRPr lang="en-GB" b="1" dirty="0" smtClean="0"/>
          </a:p>
          <a:p>
            <a:r>
              <a:rPr lang="en-GB" b="1" dirty="0" smtClean="0"/>
              <a:t>(Fifth bullet)</a:t>
            </a:r>
            <a:r>
              <a:rPr lang="en-GB" dirty="0" smtClean="0"/>
              <a:t> The management system is supported by a well-established human resources management programme, a well-established performance appraisal system, and a promotion and succession-planning system that takes into account safety culture. Individuals must be physically and mentally fit to perform their job in a safe manner.</a:t>
            </a:r>
          </a:p>
          <a:p>
            <a:endParaRPr lang="en-GB" b="1"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32</a:t>
            </a:fld>
            <a:endParaRPr lang="sl-SI" dirty="0"/>
          </a:p>
        </p:txBody>
      </p:sp>
    </p:spTree>
    <p:extLst>
      <p:ext uri="{BB962C8B-B14F-4D97-AF65-F5344CB8AC3E}">
        <p14:creationId xmlns="" xmlns:p14="http://schemas.microsoft.com/office/powerpoint/2010/main" val="327645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Support activities carried out by contractors must be in accordance with the applicable standards of quality and safety policy. Requirements relating to quality and competency of the contractor staff and work product must be at the same standard as the activities carried out by the plant staff.</a:t>
            </a:r>
          </a:p>
          <a:p>
            <a:endParaRPr lang="en-GB" dirty="0" smtClean="0"/>
          </a:p>
          <a:p>
            <a:r>
              <a:rPr lang="en-GB" b="1" dirty="0" smtClean="0"/>
              <a:t>(Second bullet)</a:t>
            </a:r>
            <a:r>
              <a:rPr lang="en-GB" dirty="0" smtClean="0"/>
              <a:t> The operating organization must allow access to the plant and documents, that the regulatory body may perform its work.</a:t>
            </a:r>
          </a:p>
          <a:p>
            <a:endParaRPr lang="en-GB" b="1" dirty="0" smtClean="0"/>
          </a:p>
          <a:p>
            <a:pPr defTabSz="947684">
              <a:defRPr/>
            </a:pPr>
            <a:r>
              <a:rPr lang="en-GB" b="1" dirty="0" smtClean="0"/>
              <a:t>(Third bullet)</a:t>
            </a:r>
            <a:r>
              <a:rPr lang="en-GB" dirty="0" smtClean="0"/>
              <a:t> Management must establish and clearly communicate high standards of performance.</a:t>
            </a:r>
          </a:p>
          <a:p>
            <a:endParaRPr lang="en-GB" b="1" dirty="0" smtClean="0"/>
          </a:p>
          <a:p>
            <a:pPr defTabSz="947684">
              <a:defRPr/>
            </a:pPr>
            <a:r>
              <a:rPr lang="en-GB" b="1" dirty="0" smtClean="0"/>
              <a:t>(Fourth bullet)</a:t>
            </a:r>
            <a:r>
              <a:rPr lang="en-GB" dirty="0" smtClean="0"/>
              <a:t> They must actively promote and frequently reinforce corporate policies, safety goals and objectives.</a:t>
            </a:r>
          </a:p>
          <a:p>
            <a:pPr defTabSz="947684">
              <a:defRPr/>
            </a:pPr>
            <a:endParaRPr lang="en-GB" dirty="0" smtClean="0"/>
          </a:p>
          <a:p>
            <a:r>
              <a:rPr lang="en-GB" b="1" dirty="0" smtClean="0"/>
              <a:t>(Fifth bullet)</a:t>
            </a:r>
            <a:r>
              <a:rPr lang="en-GB" dirty="0" smtClean="0"/>
              <a:t> Plant staff must have a mechanism to report safety concerns to management. Staff must have a similar mechanism with which can report safety concerns to an independent body (e.g. regulator).</a:t>
            </a:r>
          </a:p>
          <a:p>
            <a:endParaRPr lang="en-GB" b="1" dirty="0" smtClean="0"/>
          </a:p>
          <a:p>
            <a:r>
              <a:rPr lang="en-GB" b="1" dirty="0" smtClean="0"/>
              <a:t>(Sixth bullet)</a:t>
            </a:r>
            <a:r>
              <a:rPr lang="en-GB" dirty="0" smtClean="0"/>
              <a:t> Managers are routinely in the field that could assess and discuss the conduct of work and compliance with management objectives.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33</a:t>
            </a:fld>
            <a:endParaRPr lang="sl-SI" dirty="0"/>
          </a:p>
        </p:txBody>
      </p:sp>
    </p:spTree>
    <p:extLst>
      <p:ext uri="{BB962C8B-B14F-4D97-AF65-F5344CB8AC3E}">
        <p14:creationId xmlns="" xmlns:p14="http://schemas.microsoft.com/office/powerpoint/2010/main" val="1826923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organization's safety management system is generally considered to be an integral part of its overall management system.</a:t>
            </a:r>
          </a:p>
          <a:p>
            <a:r>
              <a:rPr lang="en-GB" b="1" dirty="0" smtClean="0"/>
              <a:t>(Additional text to first bullet)</a:t>
            </a:r>
            <a:r>
              <a:rPr lang="en-GB" dirty="0" smtClean="0"/>
              <a:t> A safety management system is applied in a coherent manner, with integrating management of safety, health, environmental quality and economic matters.</a:t>
            </a:r>
            <a:endParaRPr lang="en-GB" b="1" dirty="0" smtClean="0"/>
          </a:p>
          <a:p>
            <a:endParaRPr lang="en-GB" b="1" dirty="0" smtClean="0"/>
          </a:p>
          <a:p>
            <a:r>
              <a:rPr lang="en-GB" b="1" dirty="0" smtClean="0"/>
              <a:t>(Second bullet)</a:t>
            </a:r>
            <a:r>
              <a:rPr lang="en-GB" dirty="0" smtClean="0"/>
              <a:t> A policy on safety is developed by the operating organization and applied by all site personnel. The safety policy demonstrates the organization's commitment to high safety performance.</a:t>
            </a:r>
            <a:endParaRPr lang="en-GB" b="1" dirty="0" smtClean="0"/>
          </a:p>
          <a:p>
            <a:endParaRPr lang="en-GB" b="1" dirty="0" smtClean="0"/>
          </a:p>
          <a:p>
            <a:pPr defTabSz="947684">
              <a:defRPr/>
            </a:pPr>
            <a:r>
              <a:rPr lang="en-GB" b="1" dirty="0" smtClean="0"/>
              <a:t>(Third bullet)</a:t>
            </a:r>
            <a:r>
              <a:rPr lang="en-GB" dirty="0" smtClean="0"/>
              <a:t> Plant operation must be comprehensively monitored to ensure license accountability and to evaluate the goals and objectives established for safe operation of the plant.</a:t>
            </a:r>
            <a:endParaRPr lang="sl-SI" dirty="0" smtClean="0"/>
          </a:p>
          <a:p>
            <a:endParaRPr lang="en-GB" b="1" dirty="0" smtClean="0"/>
          </a:p>
          <a:p>
            <a:pPr defTabSz="947684">
              <a:defRPr/>
            </a:pPr>
            <a:r>
              <a:rPr lang="en-GB" b="1" dirty="0" smtClean="0"/>
              <a:t>(Fourth bullet) </a:t>
            </a:r>
            <a:r>
              <a:rPr lang="en-GB" noProof="0" dirty="0" smtClean="0"/>
              <a:t>The QA programme is a tool for the management that can verify or confirm the requirements.</a:t>
            </a:r>
          </a:p>
          <a:p>
            <a:r>
              <a:rPr lang="en-GB" b="1" noProof="0" dirty="0" smtClean="0"/>
              <a:t>(Additional text to fourth bullet)</a:t>
            </a:r>
            <a:r>
              <a:rPr lang="en-GB" noProof="0" dirty="0" smtClean="0"/>
              <a:t> Programme includes details of how work is to be managed, performed and assessed. Quality assurance requirements apply to activities such as:</a:t>
            </a:r>
          </a:p>
          <a:p>
            <a:pPr marL="177691" indent="-177691">
              <a:buFont typeface="Arial" panose="020B0604020202020204" pitchFamily="34" charset="0"/>
              <a:buChar char="•"/>
            </a:pPr>
            <a:r>
              <a:rPr lang="en-GB" noProof="0" dirty="0" smtClean="0"/>
              <a:t>operations,</a:t>
            </a:r>
          </a:p>
          <a:p>
            <a:pPr marL="177691" indent="-177691">
              <a:buFont typeface="Arial" panose="020B0604020202020204" pitchFamily="34" charset="0"/>
              <a:buChar char="•"/>
            </a:pPr>
            <a:r>
              <a:rPr lang="en-GB" noProof="0" dirty="0" smtClean="0"/>
              <a:t>maintenance and procurement of replacement items, etc.</a:t>
            </a:r>
          </a:p>
          <a:p>
            <a:pPr defTabSz="947684">
              <a:defRPr/>
            </a:pPr>
            <a:endParaRPr lang="en-GB" noProof="0" dirty="0" smtClean="0"/>
          </a:p>
          <a:p>
            <a:pPr defTabSz="947684">
              <a:defRPr/>
            </a:pPr>
            <a:r>
              <a:rPr lang="en-GB" b="1" noProof="0" dirty="0" smtClean="0"/>
              <a:t>(Fifth bullet) </a:t>
            </a:r>
            <a:r>
              <a:rPr lang="en-GB" dirty="0" smtClean="0"/>
              <a:t>Independent assessments must be conducted on behalf of management to measure the effectiveness of management processes and the adequacy of work performance, to monitor item and service quality and to promote improvement.</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34</a:t>
            </a:fld>
            <a:endParaRPr lang="sl-SI" dirty="0"/>
          </a:p>
        </p:txBody>
      </p:sp>
    </p:spTree>
    <p:extLst>
      <p:ext uri="{BB962C8B-B14F-4D97-AF65-F5344CB8AC3E}">
        <p14:creationId xmlns="" xmlns:p14="http://schemas.microsoft.com/office/powerpoint/2010/main" val="18119256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operating organization must have a general policy to ensure the industrial health and safety of personnel on site is satisfactory. All elements of this policy are documented in a plant safety manual, while details are included in implementing procedures.</a:t>
            </a:r>
          </a:p>
          <a:p>
            <a:endParaRPr lang="en-GB" dirty="0" smtClean="0"/>
          </a:p>
          <a:p>
            <a:r>
              <a:rPr lang="en-GB" b="1" dirty="0" smtClean="0"/>
              <a:t>(Second bullet)</a:t>
            </a:r>
            <a:r>
              <a:rPr lang="en-GB" dirty="0" smtClean="0"/>
              <a:t> Senior management is committed to industrial safety and the line supervisors must have the authority and responsibility to ensure good industrial safety performance. A risk analysis must be performed prior to any activity.</a:t>
            </a:r>
          </a:p>
          <a:p>
            <a:endParaRPr lang="en-GB" dirty="0" smtClean="0"/>
          </a:p>
          <a:p>
            <a:r>
              <a:rPr lang="en-GB" b="1" dirty="0" smtClean="0"/>
              <a:t>(Third bullet) </a:t>
            </a:r>
            <a:r>
              <a:rPr lang="en-GB" dirty="0" smtClean="0"/>
              <a:t>A document and records management system must be established to ensure the appropriate keeping of all documents relevant to the safe and reliable operation of the plant, including design documents, commissioning documents, documents related to the operational history of the plant, as well as general and specific procedures.</a:t>
            </a:r>
          </a:p>
          <a:p>
            <a:endParaRPr lang="en-GB" b="1" dirty="0" smtClean="0"/>
          </a:p>
          <a:p>
            <a:pPr defTabSz="947684">
              <a:defRPr/>
            </a:pPr>
            <a:r>
              <a:rPr lang="en-GB" b="1" dirty="0" smtClean="0"/>
              <a:t>(Fourth bullet)</a:t>
            </a:r>
            <a:r>
              <a:rPr lang="en-GB" dirty="0" smtClean="0"/>
              <a:t> The records system ensure that records are specified, prepared, authenticated and maintained, as required by applicable administrative procedures in accordance with the QA requirements. Information sources are integrated, when appropriate, to improve the accuracy, timeliness and availability of the information.</a:t>
            </a:r>
            <a:endParaRPr lang="sl-SI" dirty="0" smtClean="0"/>
          </a:p>
          <a:p>
            <a:endParaRPr lang="en-GB" b="1" dirty="0" smtClean="0"/>
          </a:p>
          <a:p>
            <a:r>
              <a:rPr lang="en-GB" b="1" dirty="0" smtClean="0"/>
              <a:t>(Fifth bullet)</a:t>
            </a:r>
            <a:r>
              <a:rPr lang="en-GB" dirty="0" smtClean="0"/>
              <a:t> A suitable records storage system must be in place to ensure safe conservation and easy accessibility of all documents and records necessary to operate the plant.</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35</a:t>
            </a:fld>
            <a:endParaRPr lang="sl-SI" dirty="0"/>
          </a:p>
        </p:txBody>
      </p:sp>
    </p:spTree>
    <p:extLst>
      <p:ext uri="{BB962C8B-B14F-4D97-AF65-F5344CB8AC3E}">
        <p14:creationId xmlns="" xmlns:p14="http://schemas.microsoft.com/office/powerpoint/2010/main" val="1387840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(Fourth</a:t>
            </a:r>
            <a:r>
              <a:rPr lang="en-GB" b="1" baseline="0" dirty="0" smtClean="0"/>
              <a:t> bullet</a:t>
            </a:r>
            <a:r>
              <a:rPr lang="en-GB" b="1" dirty="0" smtClean="0"/>
              <a:t>)</a:t>
            </a:r>
            <a:r>
              <a:rPr lang="en-GB" dirty="0" smtClean="0"/>
              <a:t> It is a revision of the Safety Standards Series No. NS-R-2. This standard is also basis for the textbook.</a:t>
            </a:r>
          </a:p>
          <a:p>
            <a:endParaRPr lang="en-GB" dirty="0" smtClean="0"/>
          </a:p>
          <a:p>
            <a:pPr defTabSz="947684">
              <a:defRPr/>
            </a:pPr>
            <a:r>
              <a:rPr lang="en-GB" b="1" dirty="0" smtClean="0"/>
              <a:t>(Fifth bullet)</a:t>
            </a:r>
            <a:r>
              <a:rPr lang="en-GB" dirty="0" smtClean="0"/>
              <a:t> The objective of this textbook is to gather and in one place briefly summarized the various documents which are under the auspices of the IAEA and they deal with operational safety and operational experience feedback.</a:t>
            </a:r>
          </a:p>
        </p:txBody>
      </p:sp>
      <p:sp>
        <p:nvSpPr>
          <p:cNvPr id="4" name="Slide Number Placeholder 3"/>
          <p:cNvSpPr>
            <a:spLocks noGrp="1"/>
          </p:cNvSpPr>
          <p:nvPr>
            <p:ph type="sldNum" sz="quarter" idx="10"/>
          </p:nvPr>
        </p:nvSpPr>
        <p:spPr/>
        <p:txBody>
          <a:bodyPr/>
          <a:lstStyle/>
          <a:p>
            <a:fld id="{A08AD240-CF06-47CD-99C3-8035E057ED30}" type="slidenum">
              <a:rPr lang="sl-SI" smtClean="0"/>
              <a:pPr/>
              <a:t>7</a:t>
            </a:fld>
            <a:endParaRPr lang="sl-SI" dirty="0"/>
          </a:p>
        </p:txBody>
      </p:sp>
    </p:spTree>
    <p:extLst>
      <p:ext uri="{BB962C8B-B14F-4D97-AF65-F5344CB8AC3E}">
        <p14:creationId xmlns="" xmlns:p14="http://schemas.microsoft.com/office/powerpoint/2010/main" val="33654582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noProof="0" dirty="0" smtClean="0"/>
              <a:t> NPPs are required to be staffed by an </a:t>
            </a:r>
            <a:r>
              <a:rPr lang="en-GB" b="1" noProof="0" dirty="0" smtClean="0"/>
              <a:t>adequate number of highly qualified and experienced personnel</a:t>
            </a:r>
            <a:r>
              <a:rPr lang="en-GB" noProof="0" dirty="0" smtClean="0"/>
              <a:t>.</a:t>
            </a:r>
          </a:p>
          <a:p>
            <a:pPr marL="177691" indent="-177691">
              <a:buFont typeface="Arial" panose="020B0604020202020204" pitchFamily="34" charset="0"/>
              <a:buChar char="•"/>
            </a:pPr>
            <a:r>
              <a:rPr lang="en-GB" noProof="0" dirty="0" smtClean="0"/>
              <a:t>Training and qualification programmes must be established and kept under constant review. </a:t>
            </a:r>
          </a:p>
          <a:p>
            <a:pPr marL="177691" indent="-177691">
              <a:buFont typeface="Arial" panose="020B0604020202020204" pitchFamily="34" charset="0"/>
              <a:buChar char="•"/>
            </a:pPr>
            <a:r>
              <a:rPr lang="en-GB" noProof="0" dirty="0" smtClean="0"/>
              <a:t>The operating organization has the responsibility to ensure that all plant personnel must receive appropriate training. </a:t>
            </a:r>
          </a:p>
          <a:p>
            <a:pPr marL="177691" indent="-177691">
              <a:buFont typeface="Arial" panose="020B0604020202020204" pitchFamily="34" charset="0"/>
              <a:buChar char="•"/>
            </a:pPr>
            <a:r>
              <a:rPr lang="en-GB" noProof="0" dirty="0" smtClean="0"/>
              <a:t>Qualifications are maintained by participation in continuing training programmes.</a:t>
            </a:r>
          </a:p>
          <a:p>
            <a:endParaRPr lang="en-GB" noProof="0" dirty="0" smtClean="0"/>
          </a:p>
          <a:p>
            <a:r>
              <a:rPr lang="en-GB" b="1" noProof="0" dirty="0" smtClean="0"/>
              <a:t>(Second bullet)</a:t>
            </a:r>
            <a:r>
              <a:rPr lang="en-GB" dirty="0" smtClean="0"/>
              <a:t> The operating organization formulates an </a:t>
            </a:r>
            <a:r>
              <a:rPr lang="en-GB" b="1" dirty="0" smtClean="0"/>
              <a:t>overall training policy</a:t>
            </a:r>
            <a:r>
              <a:rPr lang="en-GB" dirty="0" smtClean="0"/>
              <a:t>. The training policy must be known, understood and supported by all persons concerned. A training plan is prepared on the basis of the long term needs and goals of the plant.</a:t>
            </a:r>
          </a:p>
          <a:p>
            <a:r>
              <a:rPr lang="en-GB" b="1" dirty="0" smtClean="0"/>
              <a:t>(Additional text to second bullet) </a:t>
            </a:r>
            <a:r>
              <a:rPr lang="en-GB" dirty="0" smtClean="0"/>
              <a:t>A system to identify the training needs of all staff must be in place. Training needs must be reviewed and revised to take account of organizational changes and changes in plant and processes.</a:t>
            </a:r>
          </a:p>
          <a:p>
            <a:endParaRPr lang="en-GB" b="1" dirty="0" smtClean="0"/>
          </a:p>
          <a:p>
            <a:r>
              <a:rPr lang="en-GB" b="1" dirty="0" smtClean="0"/>
              <a:t>(Third bullet)</a:t>
            </a:r>
            <a:r>
              <a:rPr lang="en-GB" dirty="0" smtClean="0"/>
              <a:t> The operating organization must ensure that the </a:t>
            </a:r>
            <a:r>
              <a:rPr lang="en-GB" b="1" dirty="0" smtClean="0"/>
              <a:t>qualifications and training of external personnel</a:t>
            </a:r>
            <a:r>
              <a:rPr lang="en-GB" dirty="0" smtClean="0"/>
              <a:t> performing safety related duties are adequate for the functions to be performed.</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36</a:t>
            </a:fld>
            <a:endParaRPr lang="sl-SI" dirty="0"/>
          </a:p>
        </p:txBody>
      </p:sp>
    </p:spTree>
    <p:extLst>
      <p:ext uri="{BB962C8B-B14F-4D97-AF65-F5344CB8AC3E}">
        <p14:creationId xmlns="" xmlns:p14="http://schemas.microsoft.com/office/powerpoint/2010/main" val="2634405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 </a:t>
            </a:r>
            <a:r>
              <a:rPr lang="en-GB" dirty="0" smtClean="0"/>
              <a:t>Performance based programmes for initial and continuing training must be developed and put in place for each major group of personnel. </a:t>
            </a:r>
          </a:p>
          <a:p>
            <a:pPr marL="177691" indent="-177691">
              <a:buFont typeface="Arial" panose="020B0604020202020204" pitchFamily="34" charset="0"/>
              <a:buChar char="•"/>
            </a:pPr>
            <a:r>
              <a:rPr lang="en-GB" dirty="0" smtClean="0"/>
              <a:t>The content of each programme is based on a systematic approach, such as job and task analysis, ensuring the necessary knowledge and skills are incorporated. </a:t>
            </a:r>
          </a:p>
          <a:p>
            <a:pPr marL="177691" indent="-177691">
              <a:buFont typeface="Arial" panose="020B0604020202020204" pitchFamily="34" charset="0"/>
              <a:buChar char="•"/>
            </a:pPr>
            <a:r>
              <a:rPr lang="en-GB" dirty="0" smtClean="0"/>
              <a:t>Training programmes for most NPP positions include periods of formal training in the classroom intermixed with intervals of simulator, or laboratory, or workshop, training and should include practical training in the plant. </a:t>
            </a:r>
          </a:p>
          <a:p>
            <a:pPr marL="177691" indent="-177691">
              <a:buFont typeface="Arial" panose="020B0604020202020204" pitchFamily="34" charset="0"/>
              <a:buChar char="•"/>
            </a:pPr>
            <a:r>
              <a:rPr lang="en-GB" dirty="0" smtClean="0"/>
              <a:t>Training is to be conducted and evaluated in the work environment by qualified, designated individuals.</a:t>
            </a:r>
          </a:p>
          <a:p>
            <a:endParaRPr lang="en-GB" dirty="0" smtClean="0"/>
          </a:p>
          <a:p>
            <a:pPr defTabSz="947684">
              <a:defRPr/>
            </a:pPr>
            <a:r>
              <a:rPr lang="en-GB" b="1" dirty="0" smtClean="0"/>
              <a:t>(Second bullet)</a:t>
            </a:r>
            <a:r>
              <a:rPr lang="en-GB" dirty="0" smtClean="0"/>
              <a:t> Design of the programme must allow updating when changes in the tasks, plant systems or procedures are made.</a:t>
            </a:r>
            <a:endParaRPr lang="sl-SI" dirty="0" smtClean="0"/>
          </a:p>
          <a:p>
            <a:r>
              <a:rPr lang="en-GB" b="1" dirty="0" smtClean="0"/>
              <a:t>(Additional text to second bullet)</a:t>
            </a:r>
            <a:r>
              <a:rPr lang="en-GB" dirty="0" smtClean="0"/>
              <a:t> The adequacy of all training programmes must be periodically reviewed and assessed by both plant management and the training staff. This includes evaluation of training graduate competence in the workplace and adjustment of training programmes as necessary.</a:t>
            </a:r>
          </a:p>
          <a:p>
            <a:endParaRPr lang="en-GB" dirty="0" smtClean="0"/>
          </a:p>
          <a:p>
            <a:r>
              <a:rPr lang="en-GB" b="1" dirty="0" smtClean="0"/>
              <a:t>(Third bullet)</a:t>
            </a:r>
            <a:r>
              <a:rPr lang="en-GB" dirty="0" smtClean="0"/>
              <a:t> The training and qualification programme for control room operator (CRO) and shift supervisor (SS) must develop and improve the competence to operate the controls of a nuclear power plant.</a:t>
            </a:r>
          </a:p>
          <a:p>
            <a:r>
              <a:rPr lang="en-GB" b="1" dirty="0" smtClean="0"/>
              <a:t>(Additional text to third bullet)</a:t>
            </a:r>
            <a:r>
              <a:rPr lang="en-GB" dirty="0" smtClean="0"/>
              <a:t> Programme ensures that they are able to:</a:t>
            </a:r>
          </a:p>
          <a:p>
            <a:pPr marL="651533" lvl="1" indent="-177691">
              <a:buFont typeface="Arial" panose="020B0604020202020204" pitchFamily="34" charset="0"/>
              <a:buChar char="•"/>
            </a:pPr>
            <a:r>
              <a:rPr lang="en-GB" dirty="0" smtClean="0"/>
              <a:t>monitor and control the plant systems status (in accordance with technical specifications, etc.),</a:t>
            </a:r>
          </a:p>
          <a:p>
            <a:pPr marL="651533" lvl="1" indent="-177691">
              <a:buFont typeface="Arial" panose="020B0604020202020204" pitchFamily="34" charset="0"/>
              <a:buChar char="•"/>
            </a:pPr>
            <a:r>
              <a:rPr lang="en-GB" dirty="0" smtClean="0"/>
              <a:t>conduct all operations in a safe and reliable manner (without causing excessive thermal or mechanical load), and</a:t>
            </a:r>
          </a:p>
          <a:p>
            <a:pPr marL="651533" lvl="1" indent="-177691">
              <a:buFont typeface="Arial" panose="020B0604020202020204" pitchFamily="34" charset="0"/>
              <a:buChar char="•"/>
            </a:pPr>
            <a:r>
              <a:rPr lang="en-GB" dirty="0" smtClean="0"/>
              <a:t>take correct actions (in case of various abnormal and emergency conditions).</a:t>
            </a:r>
          </a:p>
          <a:p>
            <a:endParaRPr lang="en-GB" dirty="0" smtClean="0"/>
          </a:p>
          <a:p>
            <a:r>
              <a:rPr lang="en-GB" b="1" dirty="0" smtClean="0"/>
              <a:t>(Fourth bullet)</a:t>
            </a:r>
            <a:r>
              <a:rPr lang="en-GB" dirty="0" smtClean="0"/>
              <a:t> The training programmes also include broad knowledge of the fundamentals to provide basis for understanding the operation of systems and integrated plant operations and to diagnose system/component problem.</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37</a:t>
            </a:fld>
            <a:endParaRPr lang="sl-SI" dirty="0"/>
          </a:p>
        </p:txBody>
      </p:sp>
    </p:spTree>
    <p:extLst>
      <p:ext uri="{BB962C8B-B14F-4D97-AF65-F5344CB8AC3E}">
        <p14:creationId xmlns="" xmlns:p14="http://schemas.microsoft.com/office/powerpoint/2010/main" val="2950956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smtClean="0"/>
              <a:t>(First bullet)</a:t>
            </a:r>
            <a:r>
              <a:rPr lang="en-GB" noProof="0" dirty="0" smtClean="0"/>
              <a:t> </a:t>
            </a:r>
            <a:r>
              <a:rPr lang="en-GB" dirty="0" smtClean="0"/>
              <a:t>The field operator training and qualification programme must develop, maintain and improve the knowledge and skills necessary to operate equipment outside the control room, as directed by the control room staff.</a:t>
            </a:r>
            <a:endParaRPr lang="en-GB" noProof="0" dirty="0" smtClean="0"/>
          </a:p>
          <a:p>
            <a:pPr marL="177691" indent="-177691">
              <a:buFont typeface="Arial" panose="020B0604020202020204" pitchFamily="34" charset="0"/>
              <a:buChar char="•"/>
            </a:pPr>
            <a:r>
              <a:rPr lang="en-GB" noProof="0" dirty="0" smtClean="0"/>
              <a:t>Programme must be similar as the programme for control room operators. Programme ensures that they are able to:</a:t>
            </a:r>
          </a:p>
          <a:p>
            <a:pPr marL="651533" lvl="1" indent="-177691">
              <a:buFont typeface="Wingdings" panose="05000000000000000000" pitchFamily="2" charset="2"/>
              <a:buChar char="§"/>
            </a:pPr>
            <a:r>
              <a:rPr lang="en-GB" noProof="0" dirty="0" smtClean="0"/>
              <a:t>monitor the equipment performance and status,</a:t>
            </a:r>
          </a:p>
          <a:p>
            <a:pPr marL="651533" lvl="1" indent="-177691">
              <a:buFont typeface="Wingdings" panose="05000000000000000000" pitchFamily="2" charset="2"/>
              <a:buChar char="§"/>
            </a:pPr>
            <a:r>
              <a:rPr lang="en-GB" noProof="0" dirty="0" smtClean="0"/>
              <a:t>conduct all field operations in a safe and reliable manner, and</a:t>
            </a:r>
          </a:p>
          <a:p>
            <a:pPr marL="651533" lvl="1" indent="-177691">
              <a:buFont typeface="Wingdings" panose="05000000000000000000" pitchFamily="2" charset="2"/>
              <a:buChar char="§"/>
            </a:pPr>
            <a:r>
              <a:rPr lang="en-GB" noProof="0" dirty="0" smtClean="0"/>
              <a:t>detect and properly respond to plant conditions;</a:t>
            </a:r>
          </a:p>
          <a:p>
            <a:endParaRPr lang="en-GB" dirty="0" smtClean="0"/>
          </a:p>
          <a:p>
            <a:r>
              <a:rPr lang="en-GB" b="1" dirty="0" smtClean="0"/>
              <a:t>(Second bullet)</a:t>
            </a:r>
            <a:r>
              <a:rPr lang="en-GB" noProof="0" dirty="0" smtClean="0"/>
              <a:t> Programme must develop and maintain or improve the knowledge and skills necessary for carrying out preventive and predictive maintenance. Programmes include:</a:t>
            </a:r>
          </a:p>
          <a:p>
            <a:pPr marL="177691" indent="-177691">
              <a:buFont typeface="Arial" panose="020B0604020202020204" pitchFamily="34" charset="0"/>
              <a:buChar char="•"/>
            </a:pPr>
            <a:r>
              <a:rPr lang="en-GB" noProof="0" dirty="0" smtClean="0"/>
              <a:t>plant layout and the general features and purposes of plant systems,</a:t>
            </a:r>
          </a:p>
          <a:p>
            <a:pPr marL="177691" indent="-177691">
              <a:buFont typeface="Arial" panose="020B0604020202020204" pitchFamily="34" charset="0"/>
              <a:buChar char="•"/>
            </a:pPr>
            <a:r>
              <a:rPr lang="en-GB" noProof="0" dirty="0" smtClean="0"/>
              <a:t>quality assurance and quality control,</a:t>
            </a:r>
          </a:p>
          <a:p>
            <a:pPr marL="177691" indent="-177691">
              <a:buFont typeface="Arial" panose="020B0604020202020204" pitchFamily="34" charset="0"/>
              <a:buChar char="•"/>
            </a:pPr>
            <a:r>
              <a:rPr lang="en-GB" noProof="0" dirty="0" smtClean="0"/>
              <a:t>maintenance procedures and practices, including surveillance and inspections, and</a:t>
            </a:r>
          </a:p>
          <a:p>
            <a:pPr marL="177691" indent="-177691">
              <a:buFont typeface="Arial" panose="020B0604020202020204" pitchFamily="34" charset="0"/>
              <a:buChar char="•"/>
            </a:pPr>
            <a:r>
              <a:rPr lang="en-GB" noProof="0" dirty="0" smtClean="0"/>
              <a:t>special maintenance skills.</a:t>
            </a:r>
          </a:p>
          <a:p>
            <a:endParaRPr lang="en-GB" noProof="0" dirty="0" smtClean="0"/>
          </a:p>
          <a:p>
            <a:r>
              <a:rPr lang="en-GB" b="1" noProof="0" dirty="0" smtClean="0"/>
              <a:t>(Third bullet) </a:t>
            </a:r>
            <a:r>
              <a:rPr lang="en-GB" noProof="0" dirty="0" smtClean="0"/>
              <a:t>Experience of faults and hazards caused by errors in maintenance procedures must be reviewed and incorporated into training programmes.</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38</a:t>
            </a:fld>
            <a:endParaRPr lang="sl-SI" dirty="0"/>
          </a:p>
        </p:txBody>
      </p:sp>
    </p:spTree>
    <p:extLst>
      <p:ext uri="{BB962C8B-B14F-4D97-AF65-F5344CB8AC3E}">
        <p14:creationId xmlns="" xmlns:p14="http://schemas.microsoft.com/office/powerpoint/2010/main" val="25644394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 </a:t>
            </a:r>
            <a:r>
              <a:rPr lang="en-GB" noProof="0" dirty="0" smtClean="0"/>
              <a:t>Programmes must be established to develop and maintain the knowledge and skills to support safe and reliable plant operation.</a:t>
            </a:r>
          </a:p>
          <a:p>
            <a:pPr marL="177691" indent="-177691">
              <a:buFont typeface="Arial" panose="020B0604020202020204" pitchFamily="34" charset="0"/>
              <a:buChar char="•"/>
            </a:pPr>
            <a:r>
              <a:rPr lang="en-GB" noProof="0" dirty="0" smtClean="0"/>
              <a:t>Personnel acquires knowledge of plant systems and understanding of operational methods and environment.</a:t>
            </a:r>
          </a:p>
          <a:p>
            <a:pPr marL="177691" indent="-177691">
              <a:buFont typeface="Arial" panose="020B0604020202020204" pitchFamily="34" charset="0"/>
              <a:buChar char="•"/>
            </a:pPr>
            <a:r>
              <a:rPr lang="en-GB" noProof="0" dirty="0" smtClean="0"/>
              <a:t>Personnel should have knowledge of the operational features of the plant.</a:t>
            </a:r>
          </a:p>
          <a:p>
            <a:pPr marL="177691" indent="-177691">
              <a:buFont typeface="Arial" panose="020B0604020202020204" pitchFamily="34" charset="0"/>
              <a:buChar char="•"/>
            </a:pPr>
            <a:r>
              <a:rPr lang="en-GB" noProof="0" dirty="0" smtClean="0"/>
              <a:t>Programmes cover such subject areas as:</a:t>
            </a:r>
          </a:p>
          <a:p>
            <a:pPr marL="651533" lvl="1" indent="-177691">
              <a:buFont typeface="Arial" panose="020B0604020202020204" pitchFamily="34" charset="0"/>
              <a:buChar char="•"/>
            </a:pPr>
            <a:r>
              <a:rPr lang="en-GB" noProof="0" dirty="0" smtClean="0"/>
              <a:t>reactor physics and core management,</a:t>
            </a:r>
          </a:p>
          <a:p>
            <a:pPr marL="651533" lvl="1" indent="-177691">
              <a:buFont typeface="Arial" panose="020B0604020202020204" pitchFamily="34" charset="0"/>
              <a:buChar char="•"/>
            </a:pPr>
            <a:r>
              <a:rPr lang="en-GB" noProof="0" dirty="0" smtClean="0"/>
              <a:t>chemistry,</a:t>
            </a:r>
          </a:p>
          <a:p>
            <a:pPr marL="651533" lvl="1" indent="-177691">
              <a:buFont typeface="Arial" panose="020B0604020202020204" pitchFamily="34" charset="0"/>
              <a:buChar char="•"/>
            </a:pPr>
            <a:r>
              <a:rPr lang="en-GB" noProof="0" dirty="0" smtClean="0"/>
              <a:t>radiation protection, etc.</a:t>
            </a:r>
            <a:endParaRPr lang="en-GB" b="1" dirty="0" smtClean="0"/>
          </a:p>
          <a:p>
            <a:endParaRPr lang="en-GB" b="1" dirty="0" smtClean="0"/>
          </a:p>
          <a:p>
            <a:r>
              <a:rPr lang="en-GB" b="1" dirty="0" smtClean="0"/>
              <a:t>(Second bullet) </a:t>
            </a:r>
            <a:r>
              <a:rPr lang="en-GB" noProof="0" dirty="0" smtClean="0"/>
              <a:t>Management development programme must ensure an adequate number of experienced and qualified staff, which can fill any manager or supervisor position.</a:t>
            </a:r>
          </a:p>
          <a:p>
            <a:pPr marL="177691" indent="-177691">
              <a:buFont typeface="Arial" panose="020B0604020202020204" pitchFamily="34" charset="0"/>
              <a:buChar char="•"/>
            </a:pPr>
            <a:r>
              <a:rPr lang="en-GB" noProof="0" dirty="0" smtClean="0"/>
              <a:t>Programme emphasizes the concept and practices of safety culture.</a:t>
            </a:r>
          </a:p>
          <a:p>
            <a:pPr marL="177691" indent="-177691">
              <a:buFont typeface="Arial" panose="020B0604020202020204" pitchFamily="34" charset="0"/>
              <a:buChar char="•"/>
            </a:pPr>
            <a:r>
              <a:rPr lang="en-GB" noProof="0" dirty="0" smtClean="0"/>
              <a:t>Programmes also emphasize the special problems of managing an NPP (demand for safety and the familiarity with emergency procedures).</a:t>
            </a:r>
          </a:p>
          <a:p>
            <a:endParaRPr lang="en-GB" noProof="0" dirty="0" smtClean="0"/>
          </a:p>
          <a:p>
            <a:r>
              <a:rPr lang="en-GB" b="1" noProof="0" dirty="0" smtClean="0"/>
              <a:t>(Third bullet)</a:t>
            </a:r>
            <a:r>
              <a:rPr lang="en-GB" noProof="0" dirty="0" smtClean="0"/>
              <a:t> Programme gives them understanding of relevant standards, rules and regulations.</a:t>
            </a:r>
          </a:p>
          <a:p>
            <a:pPr marL="177691" indent="-177691">
              <a:buFont typeface="Arial" panose="020B0604020202020204" pitchFamily="34" charset="0"/>
              <a:buChar char="•"/>
            </a:pPr>
            <a:r>
              <a:rPr lang="en-GB" noProof="0" dirty="0" smtClean="0"/>
              <a:t>Special attention is given to gaining from the benefits of operational experience feedback.</a:t>
            </a:r>
          </a:p>
          <a:p>
            <a:pPr marL="177691" indent="-177691">
              <a:buFont typeface="Arial" panose="020B0604020202020204" pitchFamily="34" charset="0"/>
              <a:buChar char="•"/>
            </a:pPr>
            <a:r>
              <a:rPr lang="en-GB" noProof="0" dirty="0" smtClean="0"/>
              <a:t>The managers and supervisors also attend continuing training in their areas of responsibility.</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39</a:t>
            </a:fld>
            <a:endParaRPr lang="sl-SI" dirty="0"/>
          </a:p>
        </p:txBody>
      </p:sp>
    </p:spTree>
    <p:extLst>
      <p:ext uri="{BB962C8B-B14F-4D97-AF65-F5344CB8AC3E}">
        <p14:creationId xmlns="" xmlns:p14="http://schemas.microsoft.com/office/powerpoint/2010/main" val="12480978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smtClean="0"/>
              <a:t>(First bullet)</a:t>
            </a:r>
            <a:r>
              <a:rPr lang="en-GB" noProof="0" dirty="0" smtClean="0"/>
              <a:t> All training department staff must be given training commensurate with their duties and responsibilities.</a:t>
            </a:r>
          </a:p>
          <a:p>
            <a:pPr marL="177691" indent="-177691">
              <a:buFont typeface="Arial" panose="020B0604020202020204" pitchFamily="34" charset="0"/>
              <a:buChar char="•"/>
            </a:pPr>
            <a:r>
              <a:rPr lang="en-GB" noProof="0" dirty="0" smtClean="0"/>
              <a:t>Training instructors are technically competent and have credibility with the trainees and other plant personnel.</a:t>
            </a:r>
          </a:p>
          <a:p>
            <a:pPr marL="177691" indent="-177691">
              <a:buFont typeface="Arial" panose="020B0604020202020204" pitchFamily="34" charset="0"/>
              <a:buChar char="•"/>
            </a:pPr>
            <a:r>
              <a:rPr lang="en-GB" noProof="0" dirty="0" smtClean="0"/>
              <a:t>They must understand all aspects of the content being taught and the relationship to overall plant operation.</a:t>
            </a:r>
          </a:p>
          <a:p>
            <a:pPr marL="177691" indent="-177691">
              <a:buFont typeface="Arial" panose="020B0604020202020204" pitchFamily="34" charset="0"/>
              <a:buChar char="•"/>
            </a:pPr>
            <a:r>
              <a:rPr lang="en-GB" noProof="0" dirty="0" smtClean="0"/>
              <a:t>Instructors must be familiar with the basics of adult learning and have adequate instructional and assessment skills.</a:t>
            </a:r>
          </a:p>
          <a:p>
            <a:pPr marL="177691" indent="-177691">
              <a:buFont typeface="Arial" panose="020B0604020202020204" pitchFamily="34" charset="0"/>
              <a:buChar char="•"/>
            </a:pPr>
            <a:r>
              <a:rPr lang="en-GB" noProof="0" dirty="0" smtClean="0"/>
              <a:t>Instructors must maintain their technical and instructional competence.</a:t>
            </a:r>
          </a:p>
          <a:p>
            <a:endParaRPr lang="en-GB" dirty="0" smtClean="0"/>
          </a:p>
          <a:p>
            <a:r>
              <a:rPr lang="en-GB" b="1" dirty="0" smtClean="0"/>
              <a:t>(Second bullet)</a:t>
            </a:r>
            <a:r>
              <a:rPr lang="en-GB" noProof="0" dirty="0" smtClean="0"/>
              <a:t> All new employees who starting work must be introduced into the organization and their work environment. GET gives them:</a:t>
            </a:r>
          </a:p>
          <a:p>
            <a:pPr marL="177691" indent="-177691">
              <a:buFont typeface="Arial" panose="020B0604020202020204" pitchFamily="34" charset="0"/>
              <a:buChar char="•"/>
            </a:pPr>
            <a:r>
              <a:rPr lang="en-GB" noProof="0" dirty="0" smtClean="0"/>
              <a:t>a basic understanding of their responsibilities and safe work practices,</a:t>
            </a:r>
          </a:p>
          <a:p>
            <a:pPr marL="177691" indent="-177691">
              <a:buFont typeface="Arial" panose="020B0604020202020204" pitchFamily="34" charset="0"/>
              <a:buChar char="•"/>
            </a:pPr>
            <a:r>
              <a:rPr lang="en-GB" noProof="0" dirty="0" smtClean="0"/>
              <a:t>the importance of quality programmes and following procedures, and</a:t>
            </a:r>
          </a:p>
          <a:p>
            <a:pPr marL="177691" indent="-177691">
              <a:buFont typeface="Arial" panose="020B0604020202020204" pitchFamily="34" charset="0"/>
              <a:buChar char="•"/>
            </a:pPr>
            <a:r>
              <a:rPr lang="en-GB" noProof="0" dirty="0" smtClean="0"/>
              <a:t>the practical abilities to protect themselves.</a:t>
            </a:r>
          </a:p>
          <a:p>
            <a:endParaRPr lang="en-GB" b="1" dirty="0" smtClean="0"/>
          </a:p>
          <a:p>
            <a:pPr marL="0" lvl="1" defTabSz="947684">
              <a:defRPr/>
            </a:pPr>
            <a:r>
              <a:rPr lang="en-GB" b="1" dirty="0" smtClean="0"/>
              <a:t>(Third bullet)</a:t>
            </a:r>
            <a:r>
              <a:rPr lang="en-GB" sz="2100" dirty="0" smtClean="0"/>
              <a:t> Refresher training on GET topics must be periodically provided.</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40</a:t>
            </a:fld>
            <a:endParaRPr lang="sl-SI" dirty="0"/>
          </a:p>
        </p:txBody>
      </p:sp>
    </p:spTree>
    <p:extLst>
      <p:ext uri="{BB962C8B-B14F-4D97-AF65-F5344CB8AC3E}">
        <p14:creationId xmlns="" xmlns:p14="http://schemas.microsoft.com/office/powerpoint/2010/main" val="4136145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noProof="0" dirty="0" smtClean="0"/>
              <a:t> Operations involve activities that supervise the operating group.</a:t>
            </a:r>
          </a:p>
          <a:p>
            <a:pPr marL="177691" indent="-177691">
              <a:buFont typeface="Arial" panose="020B0604020202020204" pitchFamily="34" charset="0"/>
              <a:buChar char="•"/>
            </a:pPr>
            <a:r>
              <a:rPr lang="en-GB" noProof="0" dirty="0" smtClean="0"/>
              <a:t>Operations main function is to run the plant safely and efficiently.</a:t>
            </a:r>
          </a:p>
          <a:p>
            <a:pPr marL="177691" indent="-177691">
              <a:buFont typeface="Arial" panose="020B0604020202020204" pitchFamily="34" charset="0"/>
              <a:buChar char="•"/>
            </a:pPr>
            <a:r>
              <a:rPr lang="en-GB" noProof="0" dirty="0" smtClean="0"/>
              <a:t>The operating group has a direct impact on the reactor operation.</a:t>
            </a:r>
          </a:p>
          <a:p>
            <a:pPr marL="177691" indent="-177691">
              <a:buFont typeface="Arial" panose="020B0604020202020204" pitchFamily="34" charset="0"/>
              <a:buChar char="•"/>
            </a:pPr>
            <a:r>
              <a:rPr lang="en-GB" noProof="0" dirty="0" smtClean="0"/>
              <a:t>The group is normally composed of shift crews and supporting staff during office hours.</a:t>
            </a:r>
          </a:p>
          <a:p>
            <a:pPr marL="177691" indent="-177691">
              <a:buFont typeface="Arial" panose="020B0604020202020204" pitchFamily="34" charset="0"/>
              <a:buChar char="•"/>
            </a:pPr>
            <a:r>
              <a:rPr lang="en-GB" noProof="0" dirty="0" smtClean="0"/>
              <a:t>During off-hours the shift supervisor maintains the authority of the plant manager.</a:t>
            </a:r>
          </a:p>
          <a:p>
            <a:endParaRPr lang="en-GB" dirty="0" smtClean="0"/>
          </a:p>
          <a:p>
            <a:r>
              <a:rPr lang="en-GB" b="1" dirty="0" smtClean="0"/>
              <a:t>(Second bullet) </a:t>
            </a:r>
            <a:r>
              <a:rPr lang="en-GB" noProof="0" dirty="0" smtClean="0"/>
              <a:t>The organization and functions of the operating group must ensure safe and conservative operation of the NPP under all operational states and accident conditions.</a:t>
            </a:r>
          </a:p>
          <a:p>
            <a:endParaRPr lang="en-GB" noProof="0" dirty="0" smtClean="0"/>
          </a:p>
          <a:p>
            <a:r>
              <a:rPr lang="en-GB" b="1" noProof="0" dirty="0" smtClean="0"/>
              <a:t>(Third bullet)</a:t>
            </a:r>
            <a:r>
              <a:rPr lang="en-GB" noProof="0" dirty="0" smtClean="0"/>
              <a:t> Number of operations personnel must be sufficient for the safe and reliable operation.</a:t>
            </a:r>
          </a:p>
          <a:p>
            <a:endParaRPr lang="en-GB" b="1" noProof="0" dirty="0" smtClean="0"/>
          </a:p>
          <a:p>
            <a:r>
              <a:rPr lang="en-GB" b="1" noProof="0" dirty="0" smtClean="0"/>
              <a:t>(Fourth bullet) </a:t>
            </a:r>
            <a:r>
              <a:rPr lang="en-GB" noProof="0" dirty="0" smtClean="0"/>
              <a:t>The operations goals and objectives must be written and defined.</a:t>
            </a:r>
          </a:p>
          <a:p>
            <a:endParaRPr lang="en-GB" b="1" noProof="0" dirty="0" smtClean="0"/>
          </a:p>
          <a:p>
            <a:r>
              <a:rPr lang="en-GB" b="1" noProof="0" dirty="0" smtClean="0"/>
              <a:t>(Fifth bullet)</a:t>
            </a:r>
            <a:r>
              <a:rPr lang="en-GB" noProof="0" dirty="0" smtClean="0"/>
              <a:t> Plant management must be clearly committed to nuclear safety.</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41</a:t>
            </a:fld>
            <a:endParaRPr lang="sl-SI" dirty="0"/>
          </a:p>
        </p:txBody>
      </p:sp>
    </p:spTree>
    <p:extLst>
      <p:ext uri="{BB962C8B-B14F-4D97-AF65-F5344CB8AC3E}">
        <p14:creationId xmlns="" xmlns:p14="http://schemas.microsoft.com/office/powerpoint/2010/main" val="36809343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smtClean="0"/>
              <a:t>(First bullet)</a:t>
            </a:r>
            <a:r>
              <a:rPr lang="en-GB" noProof="0" dirty="0" smtClean="0"/>
              <a:t> The facilities and equipment used by the operating staff must be well maintained and adequate. The plant has a programme to control operator aids on the plant. This programme ensures:</a:t>
            </a:r>
          </a:p>
          <a:p>
            <a:pPr marL="177691" indent="-177691">
              <a:buFont typeface="Arial" panose="020B0604020202020204" pitchFamily="34" charset="0"/>
              <a:buChar char="•"/>
            </a:pPr>
            <a:r>
              <a:rPr lang="en-GB" noProof="0" dirty="0" smtClean="0"/>
              <a:t>reliable communications,</a:t>
            </a:r>
          </a:p>
          <a:p>
            <a:pPr marL="177691" indent="-177691">
              <a:buFont typeface="Arial" panose="020B0604020202020204" pitchFamily="34" charset="0"/>
              <a:buChar char="•"/>
            </a:pPr>
            <a:r>
              <a:rPr lang="en-GB" noProof="0" dirty="0" smtClean="0"/>
              <a:t>well identified and labelled equipment,</a:t>
            </a:r>
          </a:p>
          <a:p>
            <a:pPr marL="177691" indent="-177691">
              <a:buFont typeface="Arial" panose="020B0604020202020204" pitchFamily="34" charset="0"/>
              <a:buChar char="•"/>
            </a:pPr>
            <a:r>
              <a:rPr lang="en-GB" noProof="0" dirty="0" smtClean="0"/>
              <a:t>clear of defective or unavailable equipment,</a:t>
            </a:r>
          </a:p>
          <a:p>
            <a:pPr marL="177691" indent="-177691">
              <a:buFont typeface="Arial" panose="020B0604020202020204" pitchFamily="34" charset="0"/>
              <a:buChar char="•"/>
            </a:pPr>
            <a:r>
              <a:rPr lang="en-GB" noProof="0" dirty="0" smtClean="0"/>
              <a:t>good environmental conditions at the plant,</a:t>
            </a:r>
          </a:p>
          <a:p>
            <a:pPr marL="177691" indent="-177691">
              <a:buFont typeface="Arial" panose="020B0604020202020204" pitchFamily="34" charset="0"/>
              <a:buChar char="•"/>
            </a:pPr>
            <a:r>
              <a:rPr lang="en-GB" noProof="0" dirty="0" smtClean="0"/>
              <a:t>clear and ever friendly information systems, and</a:t>
            </a:r>
          </a:p>
          <a:p>
            <a:pPr marL="177691" indent="-177691">
              <a:buFont typeface="Arial" panose="020B0604020202020204" pitchFamily="34" charset="0"/>
              <a:buChar char="•"/>
            </a:pPr>
            <a:r>
              <a:rPr lang="en-GB" noProof="0" dirty="0" smtClean="0"/>
              <a:t>adequate and well maintained supportive equipment.</a:t>
            </a:r>
          </a:p>
          <a:p>
            <a:endParaRPr lang="en-GB" dirty="0" smtClean="0"/>
          </a:p>
          <a:p>
            <a:r>
              <a:rPr lang="en-GB" b="1" dirty="0" smtClean="0"/>
              <a:t>(Second bullet)</a:t>
            </a:r>
            <a:r>
              <a:rPr lang="en-GB" noProof="0" dirty="0" smtClean="0"/>
              <a:t> Operating personnel must operate the plant safely and reliably while keeping the plant's operation within the OLCs. Procedures are developed for normal operation to ensure that the plant is operated within the OLCs. All procedures must be:</a:t>
            </a:r>
          </a:p>
          <a:p>
            <a:pPr marL="177691" indent="-177691">
              <a:buFont typeface="Arial" panose="020B0604020202020204" pitchFamily="34" charset="0"/>
              <a:buChar char="•"/>
            </a:pPr>
            <a:r>
              <a:rPr lang="en-GB" noProof="0" dirty="0" smtClean="0"/>
              <a:t>approved by plant management,</a:t>
            </a:r>
          </a:p>
          <a:p>
            <a:pPr marL="177691" indent="-177691">
              <a:buFont typeface="Arial" panose="020B0604020202020204" pitchFamily="34" charset="0"/>
              <a:buChar char="•"/>
            </a:pPr>
            <a:r>
              <a:rPr lang="en-GB" noProof="0" dirty="0" smtClean="0"/>
              <a:t>controlled by established procedures, and </a:t>
            </a:r>
          </a:p>
          <a:p>
            <a:pPr marL="177691" indent="-177691">
              <a:buFont typeface="Arial" panose="020B0604020202020204" pitchFamily="34" charset="0"/>
              <a:buChar char="•"/>
            </a:pPr>
            <a:r>
              <a:rPr lang="en-GB" noProof="0" dirty="0" smtClean="0"/>
              <a:t>implemented in a timely manner.</a:t>
            </a:r>
          </a:p>
          <a:p>
            <a:pPr indent="-100738">
              <a:spcBef>
                <a:spcPts val="622"/>
              </a:spcBef>
              <a:spcAft>
                <a:spcPts val="622"/>
              </a:spcAft>
              <a:buSzPct val="110000"/>
            </a:pPr>
            <a:endParaRPr lang="en-GB" sz="2100" dirty="0" smtClean="0"/>
          </a:p>
          <a:p>
            <a:pPr indent="-100738">
              <a:spcBef>
                <a:spcPts val="622"/>
              </a:spcBef>
              <a:spcAft>
                <a:spcPts val="622"/>
              </a:spcAft>
              <a:buSzPct val="110000"/>
            </a:pPr>
            <a:r>
              <a:rPr lang="en-GB" sz="2100" b="1" dirty="0" smtClean="0"/>
              <a:t>(Third bullet) </a:t>
            </a:r>
            <a:r>
              <a:rPr lang="en-GB" sz="2100" dirty="0" smtClean="0"/>
              <a:t>At a multiple unit site, documents and procedures must be located at each unit.</a:t>
            </a:r>
          </a:p>
          <a:p>
            <a:r>
              <a:rPr lang="en-GB" b="1" dirty="0" smtClean="0"/>
              <a:t> </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42</a:t>
            </a:fld>
            <a:endParaRPr lang="sl-SI" dirty="0"/>
          </a:p>
        </p:txBody>
      </p:sp>
    </p:spTree>
    <p:extLst>
      <p:ext uri="{BB962C8B-B14F-4D97-AF65-F5344CB8AC3E}">
        <p14:creationId xmlns="" xmlns:p14="http://schemas.microsoft.com/office/powerpoint/2010/main" val="3697383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smtClean="0"/>
              <a:t>(First bullet) </a:t>
            </a:r>
            <a:r>
              <a:rPr lang="en-GB" noProof="0" dirty="0" smtClean="0"/>
              <a:t>Operations personnel must be cognizant of and have control over the status of plant systems and equipment. The </a:t>
            </a:r>
            <a:r>
              <a:rPr lang="en-GB" b="1" noProof="0" dirty="0" smtClean="0"/>
              <a:t>shift supervisor </a:t>
            </a:r>
            <a:r>
              <a:rPr lang="en-GB" noProof="0" dirty="0" smtClean="0"/>
              <a:t>must be informed of all the plant activities and it is similarly for the operators.</a:t>
            </a:r>
          </a:p>
          <a:p>
            <a:endParaRPr lang="en-GB" noProof="0" dirty="0" smtClean="0"/>
          </a:p>
          <a:p>
            <a:r>
              <a:rPr lang="en-GB" b="1" noProof="0" dirty="0" smtClean="0"/>
              <a:t>(Second bullet)</a:t>
            </a:r>
            <a:r>
              <a:rPr lang="en-GB" noProof="0" dirty="0" smtClean="0"/>
              <a:t> A policy must be in place that gives direction how a procedure must be used</a:t>
            </a:r>
            <a:r>
              <a:rPr lang="en-GB" b="0" noProof="0" dirty="0" smtClean="0"/>
              <a:t>. </a:t>
            </a:r>
            <a:r>
              <a:rPr lang="en-GB" b="1" noProof="0" dirty="0" smtClean="0"/>
              <a:t>Procedure users </a:t>
            </a:r>
            <a:r>
              <a:rPr lang="en-GB" noProof="0" dirty="0" smtClean="0"/>
              <a:t>must be encouraged to provide feedback to procedure writers.</a:t>
            </a:r>
          </a:p>
          <a:p>
            <a:endParaRPr lang="en-GB" dirty="0" smtClean="0"/>
          </a:p>
          <a:p>
            <a:r>
              <a:rPr lang="en-GB" b="1" dirty="0" smtClean="0"/>
              <a:t>(Third</a:t>
            </a:r>
            <a:r>
              <a:rPr lang="en-GB" b="1" baseline="0" dirty="0" smtClean="0"/>
              <a:t> bullet</a:t>
            </a:r>
            <a:r>
              <a:rPr lang="en-GB" b="1" dirty="0" smtClean="0"/>
              <a:t>)</a:t>
            </a:r>
            <a:r>
              <a:rPr lang="en-GB" noProof="0" dirty="0" smtClean="0"/>
              <a:t> Control room activities must be conducted in a business-like and professional manner.</a:t>
            </a:r>
          </a:p>
          <a:p>
            <a:pPr marL="177691" indent="-177691">
              <a:buFont typeface="Arial" panose="020B0604020202020204" pitchFamily="34" charset="0"/>
              <a:buChar char="•"/>
            </a:pPr>
            <a:r>
              <a:rPr lang="en-GB" noProof="0" dirty="0" smtClean="0"/>
              <a:t>Control room access is limited to persons on official business only.</a:t>
            </a:r>
          </a:p>
          <a:p>
            <a:pPr marL="177691" indent="-177691">
              <a:buFont typeface="Arial" panose="020B0604020202020204" pitchFamily="34" charset="0"/>
              <a:buChar char="•"/>
            </a:pPr>
            <a:r>
              <a:rPr lang="en-GB" noProof="0" dirty="0" smtClean="0"/>
              <a:t>The shift crews routinely monitor the condition of the plant and make the appropriate records.</a:t>
            </a:r>
          </a:p>
          <a:p>
            <a:pPr marL="177691" indent="-177691">
              <a:buFont typeface="Arial" panose="020B0604020202020204" pitchFamily="34" charset="0"/>
              <a:buChar char="•"/>
            </a:pPr>
            <a:r>
              <a:rPr lang="en-GB" noProof="0" dirty="0" smtClean="0"/>
              <a:t>The shift turnovers must be carried out in accordance with the formal procedure.</a:t>
            </a:r>
          </a:p>
          <a:p>
            <a:endParaRPr lang="en-GB" noProof="0" dirty="0" smtClean="0"/>
          </a:p>
          <a:p>
            <a:r>
              <a:rPr lang="en-GB" b="1" noProof="0" dirty="0" smtClean="0"/>
              <a:t>(Fourth bullet) </a:t>
            </a:r>
            <a:r>
              <a:rPr lang="en-GB" noProof="0" dirty="0" smtClean="0"/>
              <a:t>Effective reviews must be conducted after a reactor trip or unplanned shutdown.</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43</a:t>
            </a:fld>
            <a:endParaRPr lang="sl-SI" dirty="0"/>
          </a:p>
        </p:txBody>
      </p:sp>
    </p:spTree>
    <p:extLst>
      <p:ext uri="{BB962C8B-B14F-4D97-AF65-F5344CB8AC3E}">
        <p14:creationId xmlns="" xmlns:p14="http://schemas.microsoft.com/office/powerpoint/2010/main" val="3164793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noProof="0" dirty="0" smtClean="0"/>
              <a:t> Work conducted at the plant is </a:t>
            </a:r>
            <a:r>
              <a:rPr lang="en-GB" b="1" noProof="0" dirty="0" smtClean="0">
                <a:solidFill>
                  <a:srgbClr val="654A15"/>
                </a:solidFill>
              </a:rPr>
              <a:t>planned</a:t>
            </a:r>
            <a:r>
              <a:rPr lang="en-GB" noProof="0" dirty="0" smtClean="0"/>
              <a:t>, </a:t>
            </a:r>
            <a:r>
              <a:rPr lang="en-GB" b="1" noProof="0" dirty="0" smtClean="0">
                <a:solidFill>
                  <a:srgbClr val="654A15"/>
                </a:solidFill>
              </a:rPr>
              <a:t>analysed</a:t>
            </a:r>
            <a:r>
              <a:rPr lang="en-GB" noProof="0" dirty="0" smtClean="0"/>
              <a:t> and </a:t>
            </a:r>
            <a:r>
              <a:rPr lang="en-GB" b="1" noProof="0" dirty="0" smtClean="0">
                <a:solidFill>
                  <a:srgbClr val="654A15"/>
                </a:solidFill>
              </a:rPr>
              <a:t>executed</a:t>
            </a:r>
            <a:r>
              <a:rPr lang="en-GB" noProof="0" dirty="0" smtClean="0"/>
              <a:t> in a manner that is </a:t>
            </a:r>
            <a:r>
              <a:rPr lang="en-GB" b="1" noProof="0" dirty="0" smtClean="0">
                <a:solidFill>
                  <a:srgbClr val="654A15"/>
                </a:solidFill>
              </a:rPr>
              <a:t>consistent with the requirements</a:t>
            </a:r>
            <a:r>
              <a:rPr lang="en-GB" noProof="0" dirty="0" smtClean="0"/>
              <a:t> of plant operations. A </a:t>
            </a:r>
            <a:r>
              <a:rPr lang="en-GB" b="1" noProof="0" dirty="0" smtClean="0">
                <a:solidFill>
                  <a:srgbClr val="654A15"/>
                </a:solidFill>
              </a:rPr>
              <a:t>work control</a:t>
            </a:r>
            <a:r>
              <a:rPr lang="en-GB" noProof="0" dirty="0" smtClean="0"/>
              <a:t> process must be </a:t>
            </a:r>
            <a:r>
              <a:rPr lang="en-GB" b="1" noProof="0" dirty="0" smtClean="0">
                <a:solidFill>
                  <a:srgbClr val="654A15"/>
                </a:solidFill>
              </a:rPr>
              <a:t>integrated into all </a:t>
            </a:r>
            <a:r>
              <a:rPr lang="en-GB" noProof="0" dirty="0" smtClean="0"/>
              <a:t>work </a:t>
            </a:r>
            <a:r>
              <a:rPr lang="en-GB" b="1" noProof="0" dirty="0" smtClean="0">
                <a:solidFill>
                  <a:srgbClr val="654A15"/>
                </a:solidFill>
              </a:rPr>
              <a:t>groups</a:t>
            </a:r>
            <a:r>
              <a:rPr lang="en-GB" noProof="0" dirty="0" smtClean="0"/>
              <a:t>.</a:t>
            </a:r>
          </a:p>
          <a:p>
            <a:endParaRPr lang="en-GB" noProof="0" dirty="0" smtClean="0"/>
          </a:p>
          <a:p>
            <a:r>
              <a:rPr lang="en-GB" b="1" noProof="0" dirty="0" smtClean="0"/>
              <a:t>(Second bullet)</a:t>
            </a:r>
            <a:r>
              <a:rPr lang="en-GB" noProof="0" dirty="0" smtClean="0"/>
              <a:t> The </a:t>
            </a:r>
            <a:r>
              <a:rPr lang="en-GB" b="1" noProof="0" dirty="0" smtClean="0">
                <a:solidFill>
                  <a:srgbClr val="654A15"/>
                </a:solidFill>
              </a:rPr>
              <a:t>operations group</a:t>
            </a:r>
            <a:r>
              <a:rPr lang="en-GB" noProof="0" dirty="0" smtClean="0"/>
              <a:t> has the responsibility to </a:t>
            </a:r>
            <a:r>
              <a:rPr lang="en-GB" b="1" noProof="0" dirty="0" smtClean="0">
                <a:solidFill>
                  <a:srgbClr val="654A15"/>
                </a:solidFill>
              </a:rPr>
              <a:t>assist maintenance</a:t>
            </a:r>
            <a:r>
              <a:rPr lang="en-GB" noProof="0" dirty="0" smtClean="0"/>
              <a:t> in the planning and execution of work.</a:t>
            </a:r>
          </a:p>
          <a:p>
            <a:endParaRPr lang="en-GB" b="1" noProof="0" dirty="0" smtClean="0">
              <a:solidFill>
                <a:srgbClr val="654A15"/>
              </a:solidFill>
            </a:endParaRPr>
          </a:p>
          <a:p>
            <a:r>
              <a:rPr lang="en-GB" b="1" noProof="0" dirty="0" smtClean="0">
                <a:solidFill>
                  <a:srgbClr val="654A15"/>
                </a:solidFill>
              </a:rPr>
              <a:t>(Third bullet) Emergent work </a:t>
            </a:r>
            <a:r>
              <a:rPr lang="en-GB" noProof="0" dirty="0" smtClean="0"/>
              <a:t>must go through the safety </a:t>
            </a:r>
            <a:r>
              <a:rPr lang="en-GB" b="1" noProof="0" dirty="0" smtClean="0">
                <a:solidFill>
                  <a:srgbClr val="654A15"/>
                </a:solidFill>
              </a:rPr>
              <a:t>review process</a:t>
            </a:r>
            <a:r>
              <a:rPr lang="en-GB" noProof="0" dirty="0" smtClean="0"/>
              <a:t>.</a:t>
            </a:r>
          </a:p>
          <a:p>
            <a:endParaRPr lang="en-GB" b="1" noProof="0" dirty="0" smtClean="0">
              <a:solidFill>
                <a:srgbClr val="654A15"/>
              </a:solidFill>
            </a:endParaRPr>
          </a:p>
          <a:p>
            <a:r>
              <a:rPr lang="en-GB" b="1" noProof="0" dirty="0" smtClean="0">
                <a:solidFill>
                  <a:srgbClr val="654A15"/>
                </a:solidFill>
              </a:rPr>
              <a:t>(Additional text to first title) Planning</a:t>
            </a:r>
            <a:r>
              <a:rPr lang="en-GB" noProof="0" dirty="0" smtClean="0"/>
              <a:t> of work, outages, modifications and tests must be well coordinated.</a:t>
            </a:r>
          </a:p>
          <a:p>
            <a:r>
              <a:rPr lang="en-GB" noProof="0" dirty="0" smtClean="0"/>
              <a:t>The results of </a:t>
            </a:r>
            <a:r>
              <a:rPr lang="en-GB" b="1" noProof="0" dirty="0" smtClean="0">
                <a:solidFill>
                  <a:srgbClr val="654A15"/>
                </a:solidFill>
              </a:rPr>
              <a:t>risk assessment</a:t>
            </a:r>
            <a:r>
              <a:rPr lang="en-GB" noProof="0" dirty="0" smtClean="0"/>
              <a:t> need to be </a:t>
            </a:r>
            <a:r>
              <a:rPr lang="en-GB" b="1" noProof="0" dirty="0" smtClean="0">
                <a:solidFill>
                  <a:srgbClr val="654A15"/>
                </a:solidFill>
              </a:rPr>
              <a:t>incorporated into the documentation</a:t>
            </a:r>
            <a:r>
              <a:rPr lang="en-GB" noProof="0" dirty="0" smtClean="0"/>
              <a:t>.</a:t>
            </a:r>
          </a:p>
          <a:p>
            <a:endParaRPr lang="en-GB" b="1" noProof="0" dirty="0" smtClean="0"/>
          </a:p>
          <a:p>
            <a:r>
              <a:rPr lang="en-GB" b="1" noProof="0" dirty="0" smtClean="0"/>
              <a:t>(Fourth bullet) </a:t>
            </a:r>
            <a:r>
              <a:rPr lang="en-GB" noProof="0" dirty="0" smtClean="0"/>
              <a:t>Responsibilities of site staff involved in the establishment, implementation and management of the programme, including arrangements for any delegation of responsibilities, must be identified and documented.</a:t>
            </a:r>
          </a:p>
          <a:p>
            <a:r>
              <a:rPr lang="en-GB" b="1" noProof="0" dirty="0" smtClean="0">
                <a:solidFill>
                  <a:srgbClr val="654A15"/>
                </a:solidFill>
              </a:rPr>
              <a:t>Plant personnel</a:t>
            </a:r>
            <a:r>
              <a:rPr lang="en-GB" noProof="0" dirty="0" smtClean="0"/>
              <a:t> must be appropriately </a:t>
            </a:r>
            <a:r>
              <a:rPr lang="en-GB" b="1" noProof="0" dirty="0" smtClean="0">
                <a:solidFill>
                  <a:srgbClr val="654A15"/>
                </a:solidFill>
              </a:rPr>
              <a:t>qualified</a:t>
            </a:r>
            <a:r>
              <a:rPr lang="en-GB" noProof="0" dirty="0" smtClean="0"/>
              <a:t> and </a:t>
            </a:r>
            <a:r>
              <a:rPr lang="en-GB" b="1" noProof="0" dirty="0" smtClean="0">
                <a:solidFill>
                  <a:srgbClr val="654A15"/>
                </a:solidFill>
              </a:rPr>
              <a:t>trained</a:t>
            </a:r>
            <a:r>
              <a:rPr lang="en-GB" noProof="0" dirty="0" smtClean="0"/>
              <a:t>.</a:t>
            </a:r>
          </a:p>
          <a:p>
            <a:endParaRPr lang="en-GB" noProof="0" dirty="0" smtClean="0"/>
          </a:p>
          <a:p>
            <a:r>
              <a:rPr lang="en-GB" b="1" noProof="0" dirty="0" smtClean="0"/>
              <a:t>(Fifth bullet) </a:t>
            </a:r>
            <a:r>
              <a:rPr lang="en-GB" noProof="0" dirty="0" smtClean="0"/>
              <a:t>Periodically, </a:t>
            </a:r>
            <a:r>
              <a:rPr lang="en-GB" b="1" noProof="0" dirty="0" smtClean="0">
                <a:solidFill>
                  <a:srgbClr val="654A15"/>
                </a:solidFill>
              </a:rPr>
              <a:t>drills</a:t>
            </a:r>
            <a:r>
              <a:rPr lang="en-GB" noProof="0" dirty="0" smtClean="0">
                <a:solidFill>
                  <a:srgbClr val="654A15"/>
                </a:solidFill>
              </a:rPr>
              <a:t> </a:t>
            </a:r>
            <a:r>
              <a:rPr lang="en-GB" noProof="0" dirty="0" smtClean="0"/>
              <a:t>and</a:t>
            </a:r>
            <a:r>
              <a:rPr lang="en-GB" noProof="0" dirty="0" smtClean="0">
                <a:solidFill>
                  <a:srgbClr val="654A15"/>
                </a:solidFill>
              </a:rPr>
              <a:t> </a:t>
            </a:r>
            <a:r>
              <a:rPr lang="en-GB" b="1" noProof="0" dirty="0" smtClean="0">
                <a:solidFill>
                  <a:srgbClr val="654A15"/>
                </a:solidFill>
              </a:rPr>
              <a:t>exercises</a:t>
            </a:r>
            <a:r>
              <a:rPr lang="en-GB" noProof="0" dirty="0" smtClean="0"/>
              <a:t> must be conducted.</a:t>
            </a:r>
          </a:p>
          <a:p>
            <a:endParaRPr lang="en-GB" noProof="0" dirty="0" smtClean="0"/>
          </a:p>
          <a:p>
            <a:r>
              <a:rPr lang="en-GB" b="1" noProof="0" dirty="0" smtClean="0"/>
              <a:t>(Sixth bullet) </a:t>
            </a:r>
            <a:r>
              <a:rPr lang="en-GB" noProof="0" dirty="0" smtClean="0"/>
              <a:t>Full consultation and liaison must be maintained with any off-site organizations.</a:t>
            </a:r>
          </a:p>
          <a:p>
            <a:endParaRPr lang="en-GB" b="1" noProof="0" dirty="0" smtClean="0"/>
          </a:p>
          <a:p>
            <a:r>
              <a:rPr lang="en-GB" b="1" noProof="0" dirty="0" smtClean="0"/>
              <a:t>(Additional text to second title)</a:t>
            </a:r>
            <a:r>
              <a:rPr lang="en-GB" noProof="0" dirty="0" smtClean="0"/>
              <a:t> It is expected that the programme includes at least the following:</a:t>
            </a:r>
          </a:p>
          <a:p>
            <a:pPr marL="177691" indent="-177691">
              <a:buFont typeface="Arial" panose="020B0604020202020204" pitchFamily="34" charset="0"/>
              <a:buChar char="•"/>
            </a:pPr>
            <a:r>
              <a:rPr lang="en-GB" noProof="0" dirty="0" smtClean="0"/>
              <a:t>Control procedures for combustible materials and ignition sources;</a:t>
            </a:r>
          </a:p>
          <a:p>
            <a:pPr marL="177691" indent="-177691">
              <a:buFont typeface="Arial" panose="020B0604020202020204" pitchFamily="34" charset="0"/>
              <a:buChar char="•"/>
            </a:pPr>
            <a:r>
              <a:rPr lang="en-GB" noProof="0" dirty="0" smtClean="0"/>
              <a:t>Inspection, maintenance, surveillance and testing of fire protection measures;</a:t>
            </a:r>
          </a:p>
          <a:p>
            <a:pPr marL="177691" indent="-177691">
              <a:buFont typeface="Arial" panose="020B0604020202020204" pitchFamily="34" charset="0"/>
              <a:buChar char="•"/>
            </a:pPr>
            <a:r>
              <a:rPr lang="en-GB" noProof="0" dirty="0" smtClean="0"/>
              <a:t>Manual firefighting capability;</a:t>
            </a:r>
          </a:p>
          <a:p>
            <a:pPr marL="177691" indent="-177691">
              <a:buFont typeface="Arial" panose="020B0604020202020204" pitchFamily="34" charset="0"/>
              <a:buChar char="•"/>
            </a:pPr>
            <a:r>
              <a:rPr lang="en-GB" noProof="0" dirty="0" smtClean="0"/>
              <a:t>Emergency plans (including liaison with any off-site organizations);</a:t>
            </a:r>
          </a:p>
          <a:p>
            <a:pPr marL="177691" indent="-177691">
              <a:buFont typeface="Arial" panose="020B0604020202020204" pitchFamily="34" charset="0"/>
              <a:buChar char="•"/>
            </a:pPr>
            <a:r>
              <a:rPr lang="en-GB" noProof="0" dirty="0" smtClean="0"/>
              <a:t>Integration of plant fire safety arrangements and liaison between parties involved;</a:t>
            </a:r>
          </a:p>
          <a:p>
            <a:pPr marL="177691" indent="-177691">
              <a:buFont typeface="Arial" panose="020B0604020202020204" pitchFamily="34" charset="0"/>
              <a:buChar char="•"/>
            </a:pPr>
            <a:r>
              <a:rPr lang="en-GB" noProof="0" dirty="0" smtClean="0"/>
              <a:t>Review of plant modifications;</a:t>
            </a:r>
          </a:p>
          <a:p>
            <a:pPr marL="177691" indent="-177691">
              <a:buFont typeface="Arial" panose="020B0604020202020204" pitchFamily="34" charset="0"/>
              <a:buChar char="•"/>
            </a:pPr>
            <a:r>
              <a:rPr lang="en-GB" noProof="0" dirty="0" smtClean="0"/>
              <a:t>Training;</a:t>
            </a:r>
          </a:p>
          <a:p>
            <a:pPr marL="177691" indent="-177691">
              <a:buFont typeface="Arial" panose="020B0604020202020204" pitchFamily="34" charset="0"/>
              <a:buChar char="•"/>
            </a:pPr>
            <a:r>
              <a:rPr lang="en-GB" noProof="0" dirty="0" smtClean="0"/>
              <a:t>Impact of plant modifications on fire safety;</a:t>
            </a:r>
          </a:p>
          <a:p>
            <a:pPr marL="177691" indent="-177691">
              <a:buFont typeface="Arial" panose="020B0604020202020204" pitchFamily="34" charset="0"/>
              <a:buChar char="•"/>
            </a:pPr>
            <a:r>
              <a:rPr lang="en-GB" noProof="0" dirty="0" smtClean="0"/>
              <a:t>Periodic updating of the fire hazard analysis.</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44</a:t>
            </a:fld>
            <a:endParaRPr lang="sl-SI" dirty="0"/>
          </a:p>
        </p:txBody>
      </p:sp>
    </p:spTree>
    <p:extLst>
      <p:ext uri="{BB962C8B-B14F-4D97-AF65-F5344CB8AC3E}">
        <p14:creationId xmlns="" xmlns:p14="http://schemas.microsoft.com/office/powerpoint/2010/main" val="39028110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 </a:t>
            </a:r>
            <a:r>
              <a:rPr lang="en-GB" noProof="0" dirty="0" smtClean="0"/>
              <a:t>Arrangements and procedures must be in place which address the actions necessary following accident conditions at a plant.</a:t>
            </a:r>
          </a:p>
          <a:p>
            <a:endParaRPr lang="en-GB" noProof="0" dirty="0" smtClean="0"/>
          </a:p>
          <a:p>
            <a:r>
              <a:rPr lang="en-GB" b="1" noProof="0" dirty="0" smtClean="0"/>
              <a:t>(Second bullet) </a:t>
            </a:r>
            <a:r>
              <a:rPr lang="en-GB" noProof="0" dirty="0" smtClean="0"/>
              <a:t>The organization and administration of the operating group must ensure that the NPP can be controlled under accident conditions.</a:t>
            </a:r>
          </a:p>
          <a:p>
            <a:pPr marL="177691" indent="-177691">
              <a:buFont typeface="Arial" panose="020B0604020202020204" pitchFamily="34" charset="0"/>
              <a:buChar char="•"/>
            </a:pPr>
            <a:r>
              <a:rPr lang="en-GB" noProof="0" dirty="0" smtClean="0"/>
              <a:t>The shift supervisor must have prompt support from the technical staff.</a:t>
            </a:r>
          </a:p>
          <a:p>
            <a:pPr marL="177691" indent="-177691">
              <a:buFont typeface="Arial" panose="020B0604020202020204" pitchFamily="34" charset="0"/>
              <a:buChar char="•"/>
            </a:pPr>
            <a:r>
              <a:rPr lang="en-GB" noProof="0" dirty="0" smtClean="0"/>
              <a:t>Under extreme situations an operator may be required to deviate from OLCs.</a:t>
            </a:r>
          </a:p>
          <a:p>
            <a:endParaRPr lang="en-GB" noProof="0" dirty="0" smtClean="0"/>
          </a:p>
          <a:p>
            <a:r>
              <a:rPr lang="en-GB" b="1" noProof="0" dirty="0" smtClean="0"/>
              <a:t>(Third bullet) </a:t>
            </a:r>
            <a:r>
              <a:rPr lang="en-GB" noProof="0" dirty="0" smtClean="0"/>
              <a:t>Training and frequent drills using the emergency operating procedures must be carried out.</a:t>
            </a:r>
          </a:p>
          <a:p>
            <a:pPr marL="177691" indent="-177691">
              <a:buFont typeface="Arial" panose="020B0604020202020204" pitchFamily="34" charset="0"/>
              <a:buChar char="•"/>
            </a:pPr>
            <a:r>
              <a:rPr lang="en-GB" noProof="0" dirty="0" smtClean="0"/>
              <a:t>The emergency staff and the supporting groups must be trained in performing appropriate, pre-planned actions.</a:t>
            </a:r>
          </a:p>
          <a:p>
            <a:endParaRPr lang="en-GB" b="1"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45</a:t>
            </a:fld>
            <a:endParaRPr lang="sl-SI" dirty="0"/>
          </a:p>
        </p:txBody>
      </p:sp>
    </p:spTree>
    <p:extLst>
      <p:ext uri="{BB962C8B-B14F-4D97-AF65-F5344CB8AC3E}">
        <p14:creationId xmlns="" xmlns:p14="http://schemas.microsoft.com/office/powerpoint/2010/main" val="611324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slides describe</a:t>
            </a:r>
            <a:r>
              <a:rPr lang="en-GB" baseline="0" dirty="0" smtClean="0"/>
              <a:t> the main contents of the </a:t>
            </a:r>
            <a:r>
              <a:rPr lang="en-GB" b="0" u="sng" noProof="0" dirty="0" smtClean="0"/>
              <a:t>IAEA Operational Safety Requirements (SSR-2/2, Rev.1) covered under the heading of </a:t>
            </a:r>
            <a:r>
              <a:rPr lang="en-GB" sz="1200" b="0" u="none" noProof="0" dirty="0" smtClean="0">
                <a:solidFill>
                  <a:schemeClr val="accent4">
                    <a:lumMod val="75000"/>
                  </a:schemeClr>
                </a:solidFill>
              </a:rPr>
              <a:t>t</a:t>
            </a:r>
            <a:r>
              <a:rPr lang="en-GB" sz="1200" b="0" noProof="0" dirty="0" smtClean="0">
                <a:solidFill>
                  <a:schemeClr val="accent4">
                    <a:lumMod val="75000"/>
                  </a:schemeClr>
                </a:solidFill>
              </a:rPr>
              <a:t>he management and organizational structure of the operating organization</a:t>
            </a:r>
            <a:r>
              <a:rPr lang="en-GB" sz="1200" b="0" baseline="0" noProof="0" dirty="0" smtClean="0">
                <a:solidFill>
                  <a:schemeClr val="accent4">
                    <a:lumMod val="75000"/>
                  </a:schemeClr>
                </a:solidFill>
              </a:rPr>
              <a:t> and </a:t>
            </a:r>
            <a:r>
              <a:rPr lang="en-GB" sz="1200" b="0" dirty="0" smtClean="0">
                <a:solidFill>
                  <a:schemeClr val="accent4">
                    <a:lumMod val="75000"/>
                  </a:schemeClr>
                </a:solidFill>
              </a:rPr>
              <a:t>Management of operational safety</a:t>
            </a:r>
            <a:r>
              <a:rPr lang="en-GB" b="0" u="sng" noProof="0" dirty="0" smtClean="0"/>
              <a:t>. </a:t>
            </a:r>
            <a:r>
              <a:rPr lang="en-GB" b="0" u="none" noProof="0" dirty="0" smtClean="0"/>
              <a:t>The further</a:t>
            </a:r>
            <a:r>
              <a:rPr lang="en-GB" b="0" u="none" baseline="0" noProof="0" dirty="0" smtClean="0"/>
              <a:t> details of these contents will be discussed in next slides.</a:t>
            </a:r>
            <a:endParaRPr lang="en-GB" b="0" u="none" noProof="0" dirty="0" smtClean="0"/>
          </a:p>
          <a:p>
            <a:r>
              <a:rPr lang="en-GB" sz="2800" b="1" noProof="0" dirty="0" smtClean="0">
                <a:solidFill>
                  <a:schemeClr val="accent4">
                    <a:lumMod val="75000"/>
                  </a:schemeClr>
                </a:solidFill>
              </a:rPr>
              <a:t>The management and organizational structure of the operating organization</a:t>
            </a:r>
          </a:p>
          <a:p>
            <a:pPr lvl="0">
              <a:defRPr/>
            </a:pPr>
            <a:r>
              <a:rPr lang="en-GB" dirty="0" smtClean="0"/>
              <a:t>Primarily responsible for operational safety or nuclear safety,  appropriate  management system, staffing, structure and functions of the operating organization.</a:t>
            </a:r>
          </a:p>
          <a:p>
            <a:pPr>
              <a:defRPr/>
            </a:pPr>
            <a:r>
              <a:rPr lang="en-GB" sz="2800" b="1" dirty="0" smtClean="0">
                <a:solidFill>
                  <a:schemeClr val="accent4">
                    <a:lumMod val="75000"/>
                  </a:schemeClr>
                </a:solidFill>
              </a:rPr>
              <a:t>Management of operational safety</a:t>
            </a:r>
          </a:p>
          <a:p>
            <a:pPr lvl="0">
              <a:defRPr/>
            </a:pPr>
            <a:r>
              <a:rPr lang="en-GB" dirty="0" smtClean="0"/>
              <a:t>Safety polices, Operational Limit and Conditions, training and qualification, performance of safety related activities, monitoring and review of plant performance, control of plant configuration, management of modification, periodic safety reviews, equipment qualification, aging management, records and reports, LTO.</a:t>
            </a:r>
          </a:p>
          <a:p>
            <a:endParaRPr lang="en-GB" u="none"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8</a:t>
            </a:fld>
            <a:endParaRPr lang="sl-SI" dirty="0"/>
          </a:p>
        </p:txBody>
      </p:sp>
    </p:spTree>
    <p:extLst>
      <p:ext uri="{BB962C8B-B14F-4D97-AF65-F5344CB8AC3E}">
        <p14:creationId xmlns="" xmlns:p14="http://schemas.microsoft.com/office/powerpoint/2010/main" val="13697160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(First bullet)</a:t>
            </a:r>
            <a:r>
              <a:rPr lang="en-GB" noProof="0" dirty="0" smtClean="0"/>
              <a:t> </a:t>
            </a:r>
            <a:r>
              <a:rPr lang="en-GB" sz="1200" kern="1200" dirty="0" smtClean="0">
                <a:solidFill>
                  <a:schemeClr val="tx1"/>
                </a:solidFill>
                <a:latin typeface="+mn-lt"/>
                <a:ea typeface="+mn-ea"/>
                <a:cs typeface="+mn-cs"/>
              </a:rPr>
              <a:t>Maintenance covers in-service inspection, spare parts, materials and outage management</a:t>
            </a:r>
            <a:endParaRPr lang="en-GB"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All nuclear installations must be regularly inspected, tested and maintained in accordance with approved procedures. Maintenance ensures that components, structures and systems continue to be available and to operate as intended, and that they retain their capability to meet the design objectives and the requirements of the safety analysis. The operating organization must prepare and implement a programme of maintenance, testing, surveillance and inspection of those structures, systems and components which are important to safety.</a:t>
            </a:r>
            <a:endParaRPr lang="en-US" sz="1200" kern="1200" dirty="0" smtClean="0">
              <a:solidFill>
                <a:schemeClr val="tx1"/>
              </a:solidFill>
              <a:latin typeface="+mn-lt"/>
              <a:ea typeface="+mn-ea"/>
              <a:cs typeface="+mn-cs"/>
            </a:endParaRPr>
          </a:p>
          <a:p>
            <a:endParaRPr lang="en-GB" b="1" dirty="0" smtClean="0"/>
          </a:p>
          <a:p>
            <a:endParaRPr lang="en-GB" b="1" dirty="0" smtClean="0"/>
          </a:p>
          <a:p>
            <a:r>
              <a:rPr lang="en-GB" b="1" dirty="0" smtClean="0"/>
              <a:t>(Second bullet)</a:t>
            </a:r>
            <a:r>
              <a:rPr lang="en-GB" noProof="0" dirty="0" smtClean="0"/>
              <a:t> The nuclear installations must be regularly inspected, tested and maintained.</a:t>
            </a:r>
          </a:p>
          <a:p>
            <a:pPr marL="177691" indent="-177691">
              <a:buFont typeface="Arial" panose="020B0604020202020204" pitchFamily="34" charset="0"/>
              <a:buChar char="•"/>
            </a:pPr>
            <a:r>
              <a:rPr lang="en-GB" noProof="0" dirty="0" smtClean="0"/>
              <a:t>Maintenance ensures that all components continue to be available and to operate as intended, and that they retain their capability to meet the design objectives and the requirements.</a:t>
            </a:r>
          </a:p>
          <a:p>
            <a:endParaRPr lang="en-GB" dirty="0" smtClean="0"/>
          </a:p>
          <a:p>
            <a:r>
              <a:rPr lang="en-GB" b="1" dirty="0" smtClean="0"/>
              <a:t>(Third bullet)</a:t>
            </a:r>
            <a:r>
              <a:rPr lang="en-GB" noProof="0" dirty="0" smtClean="0"/>
              <a:t> Goals, objectives and priorities of the maintenance department must be defined to be consistent with the plant policies and objectives.</a:t>
            </a:r>
          </a:p>
          <a:p>
            <a:endParaRPr lang="en-GB" noProof="0" dirty="0" smtClean="0"/>
          </a:p>
          <a:p>
            <a:r>
              <a:rPr lang="en-GB" b="1" noProof="0" dirty="0" smtClean="0"/>
              <a:t>(Fourth bullet) </a:t>
            </a:r>
            <a:r>
              <a:rPr lang="en-GB" noProof="0" dirty="0" smtClean="0"/>
              <a:t>Feedback from performance results is used in accountability reviews and in establishing goals and objectives for subsequent planning periods.</a:t>
            </a:r>
          </a:p>
          <a:p>
            <a:endParaRPr lang="en-GB" noProof="0" dirty="0" smtClean="0"/>
          </a:p>
          <a:p>
            <a:r>
              <a:rPr lang="en-GB" b="1" noProof="0" dirty="0" smtClean="0"/>
              <a:t>(Fifth bullet) </a:t>
            </a:r>
            <a:r>
              <a:rPr lang="en-GB" noProof="0" dirty="0" smtClean="0"/>
              <a:t>During the outage, work could be performed by the plant's staff and the supervision of contractor's work.</a:t>
            </a:r>
          </a:p>
          <a:p>
            <a:pPr marL="177691" indent="-177691">
              <a:buFont typeface="Arial" panose="020B0604020202020204" pitchFamily="34" charset="0"/>
              <a:buChar char="•"/>
            </a:pPr>
            <a:r>
              <a:rPr lang="en-GB" noProof="0" dirty="0" smtClean="0"/>
              <a:t>Contractor personnel must be subject to the same criteria.</a:t>
            </a:r>
          </a:p>
          <a:p>
            <a:endParaRPr lang="en-GB" noProof="0" dirty="0" smtClean="0"/>
          </a:p>
          <a:p>
            <a:r>
              <a:rPr lang="en-GB" b="1" noProof="0" dirty="0" smtClean="0"/>
              <a:t>(Additional text to fifth</a:t>
            </a:r>
            <a:r>
              <a:rPr lang="en-GB" b="1" baseline="0" noProof="0" dirty="0" smtClean="0"/>
              <a:t> bullet</a:t>
            </a:r>
            <a:r>
              <a:rPr lang="en-GB" b="1" noProof="0" dirty="0" smtClean="0"/>
              <a:t>) </a:t>
            </a:r>
            <a:r>
              <a:rPr lang="en-GB" noProof="0" dirty="0" smtClean="0"/>
              <a:t>Employment of contractors have financial benefits, but it often comes at the expense of safety. Therefore, emphasis must be placed on the quality and safety of work done by the contractor.</a:t>
            </a:r>
          </a:p>
        </p:txBody>
      </p:sp>
      <p:sp>
        <p:nvSpPr>
          <p:cNvPr id="4" name="Slide Number Placeholder 3"/>
          <p:cNvSpPr>
            <a:spLocks noGrp="1"/>
          </p:cNvSpPr>
          <p:nvPr>
            <p:ph type="sldNum" sz="quarter" idx="10"/>
          </p:nvPr>
        </p:nvSpPr>
        <p:spPr/>
        <p:txBody>
          <a:bodyPr/>
          <a:lstStyle/>
          <a:p>
            <a:fld id="{A08AD240-CF06-47CD-99C3-8035E057ED30}" type="slidenum">
              <a:rPr lang="sl-SI" smtClean="0"/>
              <a:pPr/>
              <a:t>46</a:t>
            </a:fld>
            <a:endParaRPr lang="sl-SI" dirty="0"/>
          </a:p>
        </p:txBody>
      </p:sp>
    </p:spTree>
    <p:extLst>
      <p:ext uri="{BB962C8B-B14F-4D97-AF65-F5344CB8AC3E}">
        <p14:creationId xmlns="" xmlns:p14="http://schemas.microsoft.com/office/powerpoint/2010/main" val="3137907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Working facilities must provide sufficient space and equipment to perform maintenance activities safely and efficiently. Maintenance facilities must be clean and orderly.</a:t>
            </a:r>
          </a:p>
          <a:p>
            <a:endParaRPr lang="en-GB" dirty="0" smtClean="0"/>
          </a:p>
          <a:p>
            <a:r>
              <a:rPr lang="en-GB" b="1" dirty="0" smtClean="0"/>
              <a:t>(Second bullet)</a:t>
            </a:r>
            <a:r>
              <a:rPr lang="en-GB" dirty="0" smtClean="0"/>
              <a:t> In addition to the special equipment essential to maintenance, the plant management provide special equipment where this could significantly reduce exposure or enhance safety and also provide adequate training in its use.</a:t>
            </a:r>
          </a:p>
          <a:p>
            <a:endParaRPr lang="en-GB" b="1" dirty="0" smtClean="0"/>
          </a:p>
          <a:p>
            <a:r>
              <a:rPr lang="en-GB" b="1" dirty="0" smtClean="0"/>
              <a:t>(Third bullet)</a:t>
            </a:r>
            <a:r>
              <a:rPr lang="en-GB" dirty="0" smtClean="0"/>
              <a:t> Comprehensive programmes must optimize safe and reliable performance of plant systems and components over the lifetime of the plant. They are established for in service inspection, plant ageing and predictive, preventive and corrective maintenance.</a:t>
            </a:r>
          </a:p>
          <a:p>
            <a:endParaRPr lang="en-GB" b="1" dirty="0" smtClean="0"/>
          </a:p>
          <a:p>
            <a:r>
              <a:rPr lang="en-GB" b="1" dirty="0" smtClean="0"/>
              <a:t>(Fourth bullet)</a:t>
            </a:r>
            <a:r>
              <a:rPr lang="en-GB" dirty="0" smtClean="0"/>
              <a:t> Preventive maintenance (PM) minimizes the potential for breakdown (corrective maintenance) of important equipment by the early detection and correction of equipment degradation. PM activities must be scheduled and carried out according to a defined programme.</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47</a:t>
            </a:fld>
            <a:endParaRPr lang="sl-SI" dirty="0"/>
          </a:p>
        </p:txBody>
      </p:sp>
    </p:spTree>
    <p:extLst>
      <p:ext uri="{BB962C8B-B14F-4D97-AF65-F5344CB8AC3E}">
        <p14:creationId xmlns="" xmlns:p14="http://schemas.microsoft.com/office/powerpoint/2010/main" val="37314439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in-service inspection programme must be established to examine systems and components of the plant for possible deterioration. On this basis we can evaluate whether they are acceptable for continued safe operation of the plant or whether remedial measures must be taken. In service inspection programme is implemented in accordance with plant policy, regulating requirements and OLCs.</a:t>
            </a:r>
          </a:p>
          <a:p>
            <a:endParaRPr lang="en-GB" dirty="0" smtClean="0"/>
          </a:p>
          <a:p>
            <a:r>
              <a:rPr lang="en-GB" b="1" dirty="0" smtClean="0"/>
              <a:t>(Second bullet)</a:t>
            </a:r>
            <a:r>
              <a:rPr lang="en-GB" dirty="0" smtClean="0"/>
              <a:t> Maintenance procedures and other work-related documents must identify preconditions, precautions, provide clear instructions for work to be done and must be used to ensure that maintenance is performed in accordance with the maintenance strategy, policies and programmes. </a:t>
            </a:r>
          </a:p>
          <a:p>
            <a:endParaRPr lang="en-GB" b="1" dirty="0" smtClean="0"/>
          </a:p>
          <a:p>
            <a:r>
              <a:rPr lang="en-GB" b="1" dirty="0" smtClean="0"/>
              <a:t>(Third bullet)</a:t>
            </a:r>
            <a:r>
              <a:rPr lang="en-GB" dirty="0" smtClean="0"/>
              <a:t> Maintenance instructions issued to craftsmen must be compiled in accordance with quality assurance requirements. Then they must point out the risk impact of the work on nuclear and personnel safety and identify the countermeasures to be taken and specify post maintenance/modification testing required.</a:t>
            </a:r>
            <a:r>
              <a:rPr lang="en-GB" baseline="0" dirty="0" smtClean="0"/>
              <a:t> </a:t>
            </a:r>
            <a:r>
              <a:rPr lang="en-GB" dirty="0" smtClean="0"/>
              <a:t>Maintenance history must be used to support maintenance activities, upgrade maintenance programmes, optimize equipment performance and improve equipment reliability. Appropriate arrangements are made for orderly collection and analysis of records and production of reports on maintenance activities. Maintenance history records must be easily retrievable for reference or analysis.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48</a:t>
            </a:fld>
            <a:endParaRPr lang="sl-SI" dirty="0"/>
          </a:p>
        </p:txBody>
      </p:sp>
    </p:spTree>
    <p:extLst>
      <p:ext uri="{BB962C8B-B14F-4D97-AF65-F5344CB8AC3E}">
        <p14:creationId xmlns="" xmlns:p14="http://schemas.microsoft.com/office/powerpoint/2010/main" val="31888489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 </a:t>
            </a:r>
            <a:r>
              <a:rPr lang="en-GB" dirty="0" smtClean="0"/>
              <a:t>Maintenance must be conducted in a safe and efficient manner to support plant operation. Personnel must exhibit competence and professionalism, which result in quality workmanship when performing assigned tasks. Personnel must demonstrate also a questioning culture before, during and after the work is completed. Programmes and documentation support this culture.</a:t>
            </a:r>
            <a:endParaRPr lang="sl-SI" dirty="0" smtClean="0"/>
          </a:p>
          <a:p>
            <a:endParaRPr lang="en-GB" dirty="0" smtClean="0"/>
          </a:p>
          <a:p>
            <a:r>
              <a:rPr lang="en-GB" b="1" dirty="0" smtClean="0"/>
              <a:t>(Second</a:t>
            </a:r>
            <a:r>
              <a:rPr lang="en-GB" b="1" baseline="0" dirty="0" smtClean="0"/>
              <a:t> bullet</a:t>
            </a:r>
            <a:r>
              <a:rPr lang="en-GB" b="1" dirty="0" smtClean="0"/>
              <a:t>)</a:t>
            </a:r>
            <a:r>
              <a:rPr lang="en-GB" dirty="0" smtClean="0"/>
              <a:t> Managers and supervisors must routinely observe maintenance activities to ensure adherence to station policies and procedures.</a:t>
            </a:r>
          </a:p>
          <a:p>
            <a:endParaRPr lang="en-GB" b="1" dirty="0" smtClean="0"/>
          </a:p>
          <a:p>
            <a:r>
              <a:rPr lang="en-GB" b="1" dirty="0" smtClean="0"/>
              <a:t>(Third bullet)</a:t>
            </a:r>
            <a:r>
              <a:rPr lang="en-GB" dirty="0" smtClean="0"/>
              <a:t> Maintenance personnel must be attentive to identifying plant deficiencies and responsive to correcting them with the goal of maintaining reliability and availability of equipment and systems.</a:t>
            </a:r>
          </a:p>
          <a:p>
            <a:endParaRPr lang="en-GB" b="1" dirty="0" smtClean="0"/>
          </a:p>
          <a:p>
            <a:r>
              <a:rPr lang="en-GB" b="1" dirty="0" smtClean="0"/>
              <a:t>(Fourth bullet)</a:t>
            </a:r>
            <a:r>
              <a:rPr lang="en-GB" dirty="0" smtClean="0"/>
              <a:t> A comprehensive work planning and control system that considers defence in depth must be used to ensure that work activities are properly identified, prioritized, authorized, scheduled and carried out in accordance with appropriate procedures and completed in a timely manner.</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49</a:t>
            </a:fld>
            <a:endParaRPr lang="sl-SI" dirty="0"/>
          </a:p>
        </p:txBody>
      </p:sp>
    </p:spTree>
    <p:extLst>
      <p:ext uri="{BB962C8B-B14F-4D97-AF65-F5344CB8AC3E}">
        <p14:creationId xmlns="" xmlns:p14="http://schemas.microsoft.com/office/powerpoint/2010/main" val="36242785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work control process must contain an effective operational feedback system and a systematic analysis of root causes of rework or repetitive failures.</a:t>
            </a:r>
          </a:p>
          <a:p>
            <a:endParaRPr lang="en-GB" b="1" dirty="0" smtClean="0"/>
          </a:p>
          <a:p>
            <a:pPr defTabSz="947684">
              <a:defRPr/>
            </a:pPr>
            <a:r>
              <a:rPr lang="en-GB" b="1" dirty="0" smtClean="0"/>
              <a:t>(Second bullet)</a:t>
            </a:r>
            <a:r>
              <a:rPr lang="en-GB" dirty="0" smtClean="0"/>
              <a:t> Work scheduling must allocate parts, materials, resources and expertise at the appropriate time for completion of the preventive and corrective programmes and make provisions for adequate post-maintenance testing.</a:t>
            </a:r>
            <a:endParaRPr lang="sl-SI" dirty="0" smtClean="0"/>
          </a:p>
          <a:p>
            <a:endParaRPr lang="en-GB" b="1" dirty="0" smtClean="0"/>
          </a:p>
          <a:p>
            <a:r>
              <a:rPr lang="en-GB" b="1" dirty="0" smtClean="0"/>
              <a:t>(Third bullet)</a:t>
            </a:r>
            <a:r>
              <a:rPr lang="en-GB" dirty="0" smtClean="0"/>
              <a:t> Materials management must ensure that necessary parts and materials, meeting established quality or design requirements, are made available and are suitable for use when needed throughout the lifetime of the plant.</a:t>
            </a:r>
          </a:p>
          <a:p>
            <a:endParaRPr lang="en-GB" b="1" dirty="0" smtClean="0"/>
          </a:p>
          <a:p>
            <a:pPr defTabSz="947684">
              <a:defRPr/>
            </a:pPr>
            <a:r>
              <a:rPr lang="en-GB" b="1" dirty="0" smtClean="0"/>
              <a:t>(Fourth bullet)</a:t>
            </a:r>
            <a:r>
              <a:rPr lang="en-US" b="0" baseline="0" dirty="0" smtClean="0"/>
              <a:t> </a:t>
            </a:r>
            <a:r>
              <a:rPr lang="en-GB" dirty="0" smtClean="0"/>
              <a:t>Outage management organization and administration must ensure the safe and effective implementation and control of maintenance activities during planned and forced outages. Outage planning and performance must take into consideration safety, quality and schedule in this order.</a:t>
            </a:r>
            <a:endParaRPr lang="sl-SI" dirty="0" smtClean="0"/>
          </a:p>
          <a:p>
            <a:endParaRPr lang="en-GB" b="1" dirty="0" smtClean="0"/>
          </a:p>
          <a:p>
            <a:r>
              <a:rPr lang="en-GB" b="1" dirty="0" smtClean="0"/>
              <a:t>(Fifth bullet)</a:t>
            </a:r>
            <a:r>
              <a:rPr lang="en-GB" dirty="0" smtClean="0"/>
              <a:t> Outage planning is a continuing process involving past, next scheduled and future outages. Milestones are determined and used to track pre-outage work. Planning must be completed as far in advance as possible as circumstances may cause the outage to begin earlier than intended.</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50</a:t>
            </a:fld>
            <a:endParaRPr lang="sl-SI" dirty="0"/>
          </a:p>
        </p:txBody>
      </p:sp>
    </p:spTree>
    <p:extLst>
      <p:ext uri="{BB962C8B-B14F-4D97-AF65-F5344CB8AC3E}">
        <p14:creationId xmlns="" xmlns:p14="http://schemas.microsoft.com/office/powerpoint/2010/main" val="2292081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Technical support (TS) covers all on-site activities of the technical and engineering groups involved in surveillance testing, plant performance monitoring, plant modifications, reactor engineering, fuel handling, and application of plant process computers. The integration of technical support with its specialist functions into the plant organization is important in order to support and ensure the safe operation of the nuclear power plant.</a:t>
            </a:r>
          </a:p>
          <a:p>
            <a:endParaRPr lang="en-GB" b="1" dirty="0" smtClean="0"/>
          </a:p>
          <a:p>
            <a:pPr defTabSz="947684">
              <a:defRPr/>
            </a:pPr>
            <a:r>
              <a:rPr lang="en-GB" b="1" dirty="0" smtClean="0"/>
              <a:t>(Second bullet)</a:t>
            </a:r>
            <a:r>
              <a:rPr lang="en-GB" dirty="0" smtClean="0"/>
              <a:t> The </a:t>
            </a:r>
            <a:r>
              <a:rPr lang="en-GB" dirty="0" smtClean="0"/>
              <a:t>goals and objectives of TS must be written and defined within the framework of plant policies and goals and be well understood by all personnel.</a:t>
            </a:r>
          </a:p>
          <a:p>
            <a:pPr defTabSz="947684">
              <a:defRPr/>
            </a:pPr>
            <a:r>
              <a:rPr lang="en-GB" b="1" dirty="0" smtClean="0"/>
              <a:t>(Additional text)</a:t>
            </a:r>
            <a:r>
              <a:rPr lang="en-GB" dirty="0" smtClean="0"/>
              <a:t> In </a:t>
            </a:r>
            <a:r>
              <a:rPr lang="en-GB" dirty="0" smtClean="0"/>
              <a:t>those it must be clear that nuclear safety has an overriding priority. Performance indicators must be established that encourages these expectations and standards and are reported in periodic assessments.</a:t>
            </a:r>
            <a:endParaRPr lang="sl-SI" dirty="0" smtClean="0"/>
          </a:p>
          <a:p>
            <a:endParaRPr lang="en-GB" b="1" dirty="0" smtClean="0"/>
          </a:p>
          <a:p>
            <a:pPr defTabSz="947684">
              <a:defRPr/>
            </a:pPr>
            <a:r>
              <a:rPr lang="en-GB" b="1" dirty="0" smtClean="0"/>
              <a:t>(Third </a:t>
            </a:r>
            <a:r>
              <a:rPr lang="en-GB" b="1" dirty="0" smtClean="0"/>
              <a:t>bullet)</a:t>
            </a:r>
            <a:r>
              <a:rPr lang="en-GB" dirty="0" smtClean="0"/>
              <a:t> Good coordination between the TS, Operations and Maintenance groups is of utmost importance.</a:t>
            </a:r>
          </a:p>
          <a:p>
            <a:pPr defTabSz="947684">
              <a:defRPr/>
            </a:pPr>
            <a:r>
              <a:rPr lang="en-GB" b="1" dirty="0" smtClean="0"/>
              <a:t>(Additional text)</a:t>
            </a:r>
            <a:r>
              <a:rPr lang="en-GB" dirty="0" smtClean="0"/>
              <a:t> The organization and administration of the technical support ensures effective implementation and control of technical support activities. Effective implementation of the various technical support functions can be accomplished by having a separate section that is responsible for all such activities or by having various in-plant and off-site sections providing different support. The interface between TS and other plant on-site and off-site groups must be clearly specified. </a:t>
            </a:r>
            <a:endParaRPr lang="sl-SI"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51</a:t>
            </a:fld>
            <a:endParaRPr lang="sl-SI" dirty="0"/>
          </a:p>
        </p:txBody>
      </p:sp>
    </p:spTree>
    <p:extLst>
      <p:ext uri="{BB962C8B-B14F-4D97-AF65-F5344CB8AC3E}">
        <p14:creationId xmlns="" xmlns:p14="http://schemas.microsoft.com/office/powerpoint/2010/main" val="3443948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A comprehensive and adequately documented surveillance programme must be established and implemented to confirm that provisions for safe operation, which were made in the design and checked during construction and commissioning, continue to exist during the life of the plant. At the same time, the programme confirms that safety margins are adequate and provide a high tolerance for anticipated operational occurrences, errors and malfunctions.</a:t>
            </a:r>
          </a:p>
          <a:p>
            <a:endParaRPr lang="en-GB" dirty="0" smtClean="0"/>
          </a:p>
          <a:p>
            <a:r>
              <a:rPr lang="en-GB" b="1" dirty="0" smtClean="0"/>
              <a:t>(Second bullet) </a:t>
            </a:r>
            <a:r>
              <a:rPr lang="en-GB" dirty="0" smtClean="0"/>
              <a:t>A surveillance test programme must verify that the plant systems and components relevant to safety are continuously ready to operate and are able to perform their safety functions as designed. Such a surveillance test programme must also detect ageing trends to prevent potential long term degradation.</a:t>
            </a:r>
          </a:p>
          <a:p>
            <a:endParaRPr lang="en-GB" dirty="0" smtClean="0"/>
          </a:p>
          <a:p>
            <a:r>
              <a:rPr lang="en-GB" b="1" dirty="0" smtClean="0"/>
              <a:t>(Third bullet) </a:t>
            </a:r>
            <a:r>
              <a:rPr lang="en-GB" dirty="0" smtClean="0"/>
              <a:t>In addition a surveillance programme can detect and correct any anomalous condition before it significantly affects safety.</a:t>
            </a:r>
          </a:p>
          <a:p>
            <a:r>
              <a:rPr lang="en-GB" b="1" dirty="0" smtClean="0"/>
              <a:t>(Additional text)</a:t>
            </a:r>
            <a:r>
              <a:rPr lang="en-GB" noProof="0" dirty="0" smtClean="0"/>
              <a:t> The concern of the surveillance programme is:</a:t>
            </a:r>
          </a:p>
          <a:p>
            <a:pPr marL="177691" indent="-177691">
              <a:buFont typeface="Arial" panose="020B0604020202020204" pitchFamily="34" charset="0"/>
              <a:buChar char="•"/>
            </a:pPr>
            <a:r>
              <a:rPr lang="en-GB" noProof="0" dirty="0" smtClean="0"/>
              <a:t>failures, </a:t>
            </a:r>
          </a:p>
          <a:p>
            <a:pPr marL="177691" indent="-177691">
              <a:buFont typeface="Arial" panose="020B0604020202020204" pitchFamily="34" charset="0"/>
              <a:buChar char="•"/>
            </a:pPr>
            <a:r>
              <a:rPr lang="en-GB" noProof="0" dirty="0" smtClean="0"/>
              <a:t>deficiencies, and</a:t>
            </a:r>
          </a:p>
          <a:p>
            <a:pPr marL="177691" indent="-177691">
              <a:buFont typeface="Arial" panose="020B0604020202020204" pitchFamily="34" charset="0"/>
              <a:buChar char="•"/>
            </a:pPr>
            <a:r>
              <a:rPr lang="en-GB" noProof="0" dirty="0" smtClean="0"/>
              <a:t>also trends and analyses.</a:t>
            </a:r>
          </a:p>
          <a:p>
            <a:endParaRPr lang="en-GB" b="1"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52</a:t>
            </a:fld>
            <a:endParaRPr lang="sl-SI" dirty="0"/>
          </a:p>
        </p:txBody>
      </p:sp>
    </p:spTree>
    <p:extLst>
      <p:ext uri="{BB962C8B-B14F-4D97-AF65-F5344CB8AC3E}">
        <p14:creationId xmlns="" xmlns:p14="http://schemas.microsoft.com/office/powerpoint/2010/main" val="33097189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b="0" dirty="0" smtClean="0"/>
              <a:t> </a:t>
            </a:r>
            <a:r>
              <a:rPr lang="en-GB" dirty="0" smtClean="0"/>
              <a:t>An overall plant modification programme encompass all intended changes of:</a:t>
            </a:r>
            <a:endParaRPr lang="sl-SI" dirty="0" smtClean="0"/>
          </a:p>
          <a:p>
            <a:pPr marL="177691" indent="-177691">
              <a:buFont typeface="Arial" panose="020B0604020202020204" pitchFamily="34" charset="0"/>
              <a:buChar char="•"/>
            </a:pPr>
            <a:r>
              <a:rPr lang="en-GB" dirty="0" smtClean="0"/>
              <a:t>structures,</a:t>
            </a:r>
            <a:endParaRPr lang="sl-SI" dirty="0" smtClean="0"/>
          </a:p>
          <a:p>
            <a:pPr marL="177691" indent="-177691">
              <a:buFont typeface="Arial" panose="020B0604020202020204" pitchFamily="34" charset="0"/>
              <a:buChar char="•"/>
            </a:pPr>
            <a:r>
              <a:rPr lang="en-GB" dirty="0" smtClean="0"/>
              <a:t>systems,</a:t>
            </a:r>
            <a:endParaRPr lang="sl-SI" dirty="0" smtClean="0"/>
          </a:p>
          <a:p>
            <a:pPr marL="177691" indent="-177691">
              <a:buFont typeface="Arial" panose="020B0604020202020204" pitchFamily="34" charset="0"/>
              <a:buChar char="•"/>
            </a:pPr>
            <a:r>
              <a:rPr lang="en-GB" dirty="0" smtClean="0"/>
              <a:t>components and process software of power plant,</a:t>
            </a:r>
            <a:endParaRPr lang="sl-SI" dirty="0" smtClean="0"/>
          </a:p>
          <a:p>
            <a:pPr marL="177691" indent="-177691">
              <a:buFont typeface="Arial" panose="020B0604020202020204" pitchFamily="34" charset="0"/>
              <a:buChar char="•"/>
            </a:pPr>
            <a:r>
              <a:rPr lang="en-GB" dirty="0" smtClean="0"/>
              <a:t>operational limits and conditions,</a:t>
            </a:r>
            <a:endParaRPr lang="sl-SI" dirty="0" smtClean="0"/>
          </a:p>
          <a:p>
            <a:pPr marL="177691" indent="-177691">
              <a:buFont typeface="Arial" panose="020B0604020202020204" pitchFamily="34" charset="0"/>
              <a:buChar char="•"/>
            </a:pPr>
            <a:r>
              <a:rPr lang="en-GB" dirty="0" smtClean="0"/>
              <a:t>instructions and procedures.</a:t>
            </a:r>
          </a:p>
          <a:p>
            <a:endParaRPr lang="en-GB" dirty="0" smtClean="0"/>
          </a:p>
          <a:p>
            <a:r>
              <a:rPr lang="en-GB" b="1" dirty="0" smtClean="0"/>
              <a:t>(Second bullet)</a:t>
            </a:r>
            <a:r>
              <a:rPr lang="en-GB" dirty="0" smtClean="0"/>
              <a:t> The </a:t>
            </a:r>
            <a:r>
              <a:rPr lang="en-GB" b="1" dirty="0" smtClean="0"/>
              <a:t>design authority</a:t>
            </a:r>
            <a:r>
              <a:rPr lang="en-GB" dirty="0" smtClean="0"/>
              <a:t>, or a responsible designer in its assigned area, must review, verify and approve (or reject) design changes to the plant. </a:t>
            </a:r>
          </a:p>
          <a:p>
            <a:r>
              <a:rPr lang="en-GB" b="1" dirty="0" smtClean="0"/>
              <a:t>(Additional text) Design changes</a:t>
            </a:r>
            <a:r>
              <a:rPr lang="en-GB" dirty="0" smtClean="0"/>
              <a:t> include field changes, modifications and the acceptance of non-conforming items for repair or use without modification.</a:t>
            </a:r>
          </a:p>
          <a:p>
            <a:endParaRPr lang="en-GB" b="1" dirty="0" smtClean="0"/>
          </a:p>
          <a:p>
            <a:r>
              <a:rPr lang="en-GB" dirty="0" smtClean="0"/>
              <a:t>A </a:t>
            </a:r>
            <a:r>
              <a:rPr lang="en-GB" dirty="0" smtClean="0"/>
              <a:t>plant modification programme for permanent and temporary modifications is established to ensure proper design, review, control, implementation and documentation of plant design changes in a timely </a:t>
            </a:r>
            <a:r>
              <a:rPr lang="en-GB" dirty="0" smtClean="0"/>
              <a:t>manner.</a:t>
            </a:r>
            <a:r>
              <a:rPr lang="en-GB" baseline="0" dirty="0" smtClean="0"/>
              <a:t> </a:t>
            </a:r>
            <a:r>
              <a:rPr lang="en-GB" dirty="0" smtClean="0"/>
              <a:t>All </a:t>
            </a:r>
            <a:r>
              <a:rPr lang="en-GB" dirty="0" smtClean="0"/>
              <a:t>changes requested are reviewed, controlled, installed, tested and documented according to plant safety rules and procedures. The plant safety level after a modification must be within the design basis for the plant.</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53</a:t>
            </a:fld>
            <a:endParaRPr lang="sl-SI" dirty="0"/>
          </a:p>
        </p:txBody>
      </p:sp>
    </p:spTree>
    <p:extLst>
      <p:ext uri="{BB962C8B-B14F-4D97-AF65-F5344CB8AC3E}">
        <p14:creationId xmlns="" xmlns:p14="http://schemas.microsoft.com/office/powerpoint/2010/main" val="2880952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plant modification programme is integrated in to the overall plant configuration management system that identifies documented design requirements, ensures the design is properly implemented, and controls plant changes throughout the life of the plant.</a:t>
            </a:r>
          </a:p>
          <a:p>
            <a:endParaRPr lang="en-GB" dirty="0" smtClean="0"/>
          </a:p>
          <a:p>
            <a:r>
              <a:rPr lang="en-GB" b="1" dirty="0" smtClean="0"/>
              <a:t>(Second bullet)</a:t>
            </a:r>
            <a:r>
              <a:rPr lang="en-GB" dirty="0" smtClean="0"/>
              <a:t> Reactor core management ensures the safe and optimum operation of the reactor core without compromising any OLCs based on design, safety or nuclear fuel limits. </a:t>
            </a:r>
          </a:p>
          <a:p>
            <a:pPr marL="177691" indent="-177691">
              <a:buFont typeface="Arial" panose="020B0604020202020204" pitchFamily="34" charset="0"/>
              <a:buChar char="•"/>
            </a:pPr>
            <a:r>
              <a:rPr lang="en-GB" dirty="0" smtClean="0"/>
              <a:t>Maximum effort and priority is assigned to maintaining fuel integrity. </a:t>
            </a:r>
          </a:p>
          <a:p>
            <a:r>
              <a:rPr lang="en-GB" b="1" dirty="0" smtClean="0"/>
              <a:t>(Additional text) </a:t>
            </a:r>
            <a:r>
              <a:rPr lang="en-GB" dirty="0" smtClean="0"/>
              <a:t>The core management programme must also provide tools to control and ensure that only approved fuel is loaded into the core.</a:t>
            </a:r>
          </a:p>
          <a:p>
            <a:endParaRPr lang="en-GB" b="1" dirty="0" smtClean="0"/>
          </a:p>
          <a:p>
            <a:r>
              <a:rPr lang="en-GB" b="1" dirty="0" smtClean="0"/>
              <a:t>(Third bullet)</a:t>
            </a:r>
            <a:r>
              <a:rPr lang="en-GB" dirty="0" smtClean="0"/>
              <a:t> Core management programme includes appropriate numerical methods and techniques to predict reactor behaviour during operation so as to ensure that the reactor will be operated within OLCs.</a:t>
            </a:r>
          </a:p>
          <a:p>
            <a:endParaRPr lang="en-GB" b="1" dirty="0" smtClean="0"/>
          </a:p>
          <a:p>
            <a:r>
              <a:rPr lang="en-GB" b="1" dirty="0" smtClean="0"/>
              <a:t>(Fourth bullet)</a:t>
            </a:r>
            <a:r>
              <a:rPr lang="en-GB" dirty="0" smtClean="0"/>
              <a:t> A core management programme also includes the surveillance activities for the early detection of any deterioration that could result in an unsafe condition in the reactor core.</a:t>
            </a:r>
          </a:p>
          <a:p>
            <a:endParaRPr lang="en-GB" b="1" dirty="0" smtClean="0"/>
          </a:p>
          <a:p>
            <a:r>
              <a:rPr lang="en-GB" b="1" dirty="0" smtClean="0"/>
              <a:t>(Fifth bullet)</a:t>
            </a:r>
            <a:r>
              <a:rPr lang="en-GB" dirty="0" smtClean="0"/>
              <a:t> The handling programme for fuel and other core components must provide measures to prevent damage to the nuclear fuel and to prevent inadvertent criticality and loss of appropriate cooling when fuel assemblies are being transported, stored or manipulated.</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54</a:t>
            </a:fld>
            <a:endParaRPr lang="sl-SI" dirty="0"/>
          </a:p>
        </p:txBody>
      </p:sp>
    </p:spTree>
    <p:extLst>
      <p:ext uri="{BB962C8B-B14F-4D97-AF65-F5344CB8AC3E}">
        <p14:creationId xmlns="" xmlns:p14="http://schemas.microsoft.com/office/powerpoint/2010/main" val="24344011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 </a:t>
            </a:r>
            <a:r>
              <a:rPr lang="en-GB" dirty="0" smtClean="0"/>
              <a:t>The comprehensive fuel handling programme must include receipt, transfer, inspection and storage of nuclear fuel. </a:t>
            </a:r>
          </a:p>
          <a:p>
            <a:r>
              <a:rPr lang="en-GB" b="1" dirty="0" smtClean="0"/>
              <a:t>(Additional text) </a:t>
            </a:r>
            <a:r>
              <a:rPr lang="en-GB" dirty="0" smtClean="0"/>
              <a:t>Fuel handling planning accomplishes fuel loading and unloading safely in accordance with a core management programme as well as safe storage, handling and preparation for dispatch of the irradiated fuel.</a:t>
            </a:r>
          </a:p>
          <a:p>
            <a:endParaRPr lang="en-GB" dirty="0" smtClean="0"/>
          </a:p>
          <a:p>
            <a:r>
              <a:rPr lang="en-GB" b="1" dirty="0" smtClean="0"/>
              <a:t>(Second bullet)</a:t>
            </a:r>
            <a:r>
              <a:rPr lang="en-GB" noProof="0" dirty="0" smtClean="0"/>
              <a:t> Each core component is adequately identified and a record is kept:</a:t>
            </a:r>
          </a:p>
          <a:p>
            <a:pPr marL="177691" indent="-177691">
              <a:buFont typeface="Arial" panose="020B0604020202020204" pitchFamily="34" charset="0"/>
              <a:buChar char="•"/>
            </a:pPr>
            <a:r>
              <a:rPr lang="en-GB" noProof="0" dirty="0" smtClean="0"/>
              <a:t>of its core location, </a:t>
            </a:r>
          </a:p>
          <a:p>
            <a:pPr marL="177691" indent="-177691">
              <a:buFont typeface="Arial" panose="020B0604020202020204" pitchFamily="34" charset="0"/>
              <a:buChar char="•"/>
            </a:pPr>
            <a:r>
              <a:rPr lang="en-GB" noProof="0" dirty="0" smtClean="0"/>
              <a:t>orientation within the core, </a:t>
            </a:r>
          </a:p>
          <a:p>
            <a:pPr marL="177691" indent="-177691">
              <a:buFont typeface="Arial" panose="020B0604020202020204" pitchFamily="34" charset="0"/>
              <a:buChar char="•"/>
            </a:pPr>
            <a:r>
              <a:rPr lang="en-GB" noProof="0" dirty="0" smtClean="0"/>
              <a:t>out of core storage position, </a:t>
            </a:r>
          </a:p>
          <a:p>
            <a:pPr marL="177691" indent="-177691">
              <a:buFont typeface="Arial" panose="020B0604020202020204" pitchFamily="34" charset="0"/>
              <a:buChar char="•"/>
            </a:pPr>
            <a:r>
              <a:rPr lang="en-GB" noProof="0" dirty="0" smtClean="0"/>
              <a:t>and other pertinent information.</a:t>
            </a:r>
          </a:p>
          <a:p>
            <a:endParaRPr lang="en-GB" dirty="0" smtClean="0"/>
          </a:p>
          <a:p>
            <a:r>
              <a:rPr lang="en-GB" b="1" dirty="0" smtClean="0"/>
              <a:t>(Third bullet) </a:t>
            </a:r>
            <a:r>
              <a:rPr lang="en-GB" dirty="0" smtClean="0"/>
              <a:t>A programme for utilization of computer based systems is established and implemented to support and verify the safe operation of the plant. </a:t>
            </a:r>
          </a:p>
          <a:p>
            <a:endParaRPr lang="en-GB" dirty="0" smtClean="0"/>
          </a:p>
          <a:p>
            <a:r>
              <a:rPr lang="en-GB" b="1" dirty="0" smtClean="0"/>
              <a:t>(Fourth bullet) </a:t>
            </a:r>
            <a:r>
              <a:rPr lang="en-GB" dirty="0" smtClean="0"/>
              <a:t>Utilization of computer based systems may vary greatly between different plants.</a:t>
            </a:r>
          </a:p>
          <a:p>
            <a:pPr marL="177691" indent="-177691">
              <a:buFont typeface="Arial" panose="020B0604020202020204" pitchFamily="34" charset="0"/>
              <a:buChar char="•"/>
            </a:pPr>
            <a:r>
              <a:rPr lang="en-GB" dirty="0" smtClean="0"/>
              <a:t>The programme for utilization should therefore clearly define the categorization of the applications in terms of their safety significance.</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55</a:t>
            </a:fld>
            <a:endParaRPr lang="sl-SI" dirty="0"/>
          </a:p>
        </p:txBody>
      </p:sp>
    </p:spTree>
    <p:extLst>
      <p:ext uri="{BB962C8B-B14F-4D97-AF65-F5344CB8AC3E}">
        <p14:creationId xmlns="" xmlns:p14="http://schemas.microsoft.com/office/powerpoint/2010/main" val="1294304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47684" rtl="0" eaLnBrk="1" fontAlgn="auto" latinLnBrk="0" hangingPunct="1">
              <a:lnSpc>
                <a:spcPct val="100000"/>
              </a:lnSpc>
              <a:spcBef>
                <a:spcPts val="0"/>
              </a:spcBef>
              <a:spcAft>
                <a:spcPts val="0"/>
              </a:spcAft>
              <a:buClrTx/>
              <a:buSzTx/>
              <a:buFontTx/>
              <a:buNone/>
              <a:tabLst/>
              <a:defRPr/>
            </a:pPr>
            <a:r>
              <a:rPr lang="en-GB" dirty="0" smtClean="0"/>
              <a:t>This slides describe</a:t>
            </a:r>
            <a:r>
              <a:rPr lang="en-GB" baseline="0" dirty="0" smtClean="0"/>
              <a:t> the main contents of the </a:t>
            </a:r>
            <a:r>
              <a:rPr lang="en-GB" b="1" u="sng" noProof="0" dirty="0" smtClean="0"/>
              <a:t>IAEA Operational Safety Requirements (SSR-2/2, Rev.1)</a:t>
            </a:r>
            <a:r>
              <a:rPr lang="en-GB" b="1" u="sng" baseline="0" noProof="0" dirty="0" smtClean="0"/>
              <a:t> covered under the heading of operational safety </a:t>
            </a:r>
            <a:r>
              <a:rPr lang="en-GB" b="1" u="sng" baseline="0" noProof="0" dirty="0" err="1" smtClean="0"/>
              <a:t>progemmes</a:t>
            </a:r>
            <a:r>
              <a:rPr lang="en-GB" b="1" u="sng" baseline="0" noProof="0" dirty="0" smtClean="0"/>
              <a:t>. </a:t>
            </a:r>
            <a:r>
              <a:rPr lang="en-GB" b="1" u="sng" noProof="0" dirty="0" smtClean="0"/>
              <a:t>The further</a:t>
            </a:r>
            <a:r>
              <a:rPr lang="en-GB" b="1" u="sng" baseline="0" noProof="0" dirty="0" smtClean="0"/>
              <a:t> details of these contents will be </a:t>
            </a:r>
            <a:r>
              <a:rPr lang="en-GB" b="1" u="sng" baseline="0" noProof="0" dirty="0" err="1" smtClean="0"/>
              <a:t>dicsused</a:t>
            </a:r>
            <a:r>
              <a:rPr lang="en-GB" b="1" u="sng" baseline="0" noProof="0" dirty="0" smtClean="0"/>
              <a:t> in next slides.</a:t>
            </a:r>
            <a:endParaRPr lang="en-GB" b="1" u="sng" noProof="0" dirty="0" smtClean="0"/>
          </a:p>
          <a:p>
            <a:pPr marL="0" lvl="1" defTabSz="947684">
              <a:defRPr/>
            </a:pPr>
            <a:endParaRPr lang="en-GB" b="1" dirty="0" smtClean="0"/>
          </a:p>
          <a:p>
            <a:pPr lvl="0">
              <a:defRPr/>
            </a:pPr>
            <a:r>
              <a:rPr lang="en-GB" sz="2600" dirty="0" smtClean="0"/>
              <a:t>Considerations of security in plant operation</a:t>
            </a:r>
          </a:p>
          <a:p>
            <a:pPr marL="261938" lvl="1" indent="0">
              <a:buNone/>
              <a:defRPr/>
            </a:pPr>
            <a:r>
              <a:rPr lang="en-GB" sz="2600" dirty="0" smtClean="0"/>
              <a:t>→ Synergy between safety and security is sought;</a:t>
            </a:r>
          </a:p>
          <a:p>
            <a:pPr lvl="0">
              <a:defRPr/>
            </a:pPr>
            <a:r>
              <a:rPr lang="en-GB" sz="2600" dirty="0" smtClean="0"/>
              <a:t>Emergency preparedness</a:t>
            </a:r>
            <a:r>
              <a:rPr lang="en-GB" sz="2600" b="1" dirty="0" smtClean="0">
                <a:solidFill>
                  <a:srgbClr val="654A15"/>
                </a:solidFill>
              </a:rPr>
              <a:t> </a:t>
            </a:r>
          </a:p>
          <a:p>
            <a:pPr marL="530225" lvl="1" indent="-268288">
              <a:buNone/>
              <a:defRPr/>
            </a:pPr>
            <a:r>
              <a:rPr lang="en-GB" sz="2600" dirty="0" smtClean="0"/>
              <a:t>→ The plant has to be prepared to respond adequately to nuclear or radiological emergency;</a:t>
            </a:r>
          </a:p>
          <a:p>
            <a:pPr lvl="0">
              <a:defRPr/>
            </a:pPr>
            <a:r>
              <a:rPr lang="en-GB" sz="2600" dirty="0" smtClean="0"/>
              <a:t>Accident Management Programmes</a:t>
            </a:r>
          </a:p>
          <a:p>
            <a:pPr marL="530225" lvl="1" indent="-268288">
              <a:buNone/>
              <a:defRPr/>
            </a:pPr>
            <a:r>
              <a:rPr lang="en-GB" sz="2600" dirty="0" smtClean="0"/>
              <a:t>→ For management of accidents more severe than the design basis accidents;</a:t>
            </a:r>
          </a:p>
          <a:p>
            <a:pPr lvl="0"/>
            <a:r>
              <a:rPr lang="en-GB" sz="2600" dirty="0" smtClean="0"/>
              <a:t>Radiation protection and radioactive waste management</a:t>
            </a:r>
          </a:p>
          <a:p>
            <a:pPr marL="530225" lvl="1" indent="-268288">
              <a:buNone/>
            </a:pPr>
            <a:r>
              <a:rPr lang="en-GB" sz="2600" dirty="0" smtClean="0"/>
              <a:t>→ All work must be properly planned and implemented;</a:t>
            </a:r>
          </a:p>
          <a:p>
            <a:pPr lvl="0"/>
            <a:r>
              <a:rPr lang="en-GB" sz="2600" dirty="0" smtClean="0"/>
              <a:t>Fire Safety</a:t>
            </a:r>
          </a:p>
          <a:p>
            <a:pPr marL="530225" lvl="1" indent="-268288">
              <a:buNone/>
            </a:pPr>
            <a:r>
              <a:rPr lang="en-GB" sz="2600" dirty="0" smtClean="0"/>
              <a:t>→ Programmes and procedures have to be in place to ensure fire safety;</a:t>
            </a:r>
          </a:p>
          <a:p>
            <a:pPr lvl="0">
              <a:defRPr/>
            </a:pPr>
            <a:r>
              <a:rPr lang="en-GB" dirty="0" smtClean="0"/>
              <a:t>Non-radiation-related safety</a:t>
            </a:r>
          </a:p>
          <a:p>
            <a:pPr marL="261938" lvl="1" indent="0">
              <a:buNone/>
              <a:tabLst>
                <a:tab pos="901700" algn="l"/>
              </a:tabLst>
              <a:defRPr/>
            </a:pPr>
            <a:r>
              <a:rPr lang="en-GB" sz="1800" dirty="0" smtClean="0"/>
              <a:t>→ Industrial safety;</a:t>
            </a:r>
            <a:endParaRPr lang="en-GB" sz="1800" noProof="0" dirty="0" smtClean="0"/>
          </a:p>
          <a:p>
            <a:pPr lvl="0"/>
            <a:r>
              <a:rPr lang="en-GB" dirty="0" smtClean="0"/>
              <a:t>Feedback of Operating Experience</a:t>
            </a:r>
          </a:p>
          <a:p>
            <a:pPr marL="530225" lvl="1" indent="-268288">
              <a:buNone/>
            </a:pPr>
            <a:r>
              <a:rPr lang="en-GB" sz="1800" dirty="0" smtClean="0"/>
              <a:t>→ The operating organization establishes an operating experience programme to learn from events at the plant and events in the nuclear industry and other industries worldwide.</a:t>
            </a:r>
          </a:p>
          <a:p>
            <a:pPr marL="0" lvl="1" defTabSz="947684">
              <a:defRPr/>
            </a:pP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9</a:t>
            </a:fld>
            <a:endParaRPr lang="sl-SI" dirty="0"/>
          </a:p>
        </p:txBody>
      </p:sp>
    </p:spTree>
    <p:extLst>
      <p:ext uri="{BB962C8B-B14F-4D97-AF65-F5344CB8AC3E}">
        <p14:creationId xmlns="" xmlns:p14="http://schemas.microsoft.com/office/powerpoint/2010/main" val="40146933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b="0" dirty="0" smtClean="0"/>
              <a:t> </a:t>
            </a:r>
            <a:r>
              <a:rPr lang="en-GB" dirty="0" smtClean="0"/>
              <a:t>A well-implemented operational experience (OE) programme is characterized by the following features:</a:t>
            </a:r>
            <a:endParaRPr lang="sl-SI" dirty="0" smtClean="0"/>
          </a:p>
          <a:p>
            <a:pPr marL="177691" indent="-177691">
              <a:buFont typeface="Arial" panose="020B0604020202020204" pitchFamily="34" charset="0"/>
              <a:buChar char="•"/>
            </a:pPr>
            <a:r>
              <a:rPr lang="en-GB" dirty="0" smtClean="0"/>
              <a:t>Management aligns the organization to effectively implement the OE programme in order that plant safety and reliability are improved.</a:t>
            </a:r>
            <a:endParaRPr lang="sl-SI" dirty="0" smtClean="0"/>
          </a:p>
          <a:p>
            <a:pPr marL="177691" indent="-177691">
              <a:buFont typeface="Arial" panose="020B0604020202020204" pitchFamily="34" charset="0"/>
              <a:buChar char="•"/>
            </a:pPr>
            <a:r>
              <a:rPr lang="en-GB" dirty="0" smtClean="0"/>
              <a:t>OE is reported in a timely manner to reduce the potential for recurring events in-house and in the industry.</a:t>
            </a:r>
            <a:endParaRPr lang="sl-SI" dirty="0" smtClean="0"/>
          </a:p>
          <a:p>
            <a:pPr marL="177691" indent="-177691">
              <a:buFont typeface="Arial" panose="020B0604020202020204" pitchFamily="34" charset="0"/>
              <a:buChar char="•"/>
            </a:pPr>
            <a:r>
              <a:rPr lang="en-GB" dirty="0" smtClean="0"/>
              <a:t>Sources of OE are considered in the OE programme to improve plant safety and reliability from the lessons learned.</a:t>
            </a:r>
            <a:endParaRPr lang="sl-SI" dirty="0" smtClean="0"/>
          </a:p>
          <a:p>
            <a:pPr marL="177691" indent="-177691">
              <a:buFont typeface="Arial" panose="020B0604020202020204" pitchFamily="34" charset="0"/>
              <a:buChar char="•"/>
            </a:pPr>
            <a:r>
              <a:rPr lang="en-GB" dirty="0" smtClean="0"/>
              <a:t>OE information is appropriately screened to select and prioritize those items requiring further investigation.</a:t>
            </a:r>
            <a:endParaRPr lang="sl-SI" dirty="0" smtClean="0"/>
          </a:p>
          <a:p>
            <a:pPr marL="177691" indent="-177691">
              <a:buFont typeface="Arial" panose="020B0604020202020204" pitchFamily="34" charset="0"/>
              <a:buChar char="•"/>
            </a:pPr>
            <a:r>
              <a:rPr lang="en-GB" dirty="0" smtClean="0"/>
              <a:t>Analysis is performed on appropriate events, depending of their severity or frequency, to ensure root causes and corrective actions are identified.</a:t>
            </a:r>
            <a:endParaRPr lang="sl-SI" dirty="0" smtClean="0"/>
          </a:p>
          <a:p>
            <a:pPr marL="177691" indent="-177691">
              <a:buFont typeface="Arial" panose="020B0604020202020204" pitchFamily="34" charset="0"/>
              <a:buChar char="•"/>
            </a:pPr>
            <a:r>
              <a:rPr lang="en-GB" dirty="0" smtClean="0"/>
              <a:t>Corrective actions are defined, prioritized, scheduled and followed up to ensure effective implementation and effective improvement of plant safety and reliability.</a:t>
            </a:r>
            <a:endParaRPr lang="sl-SI" dirty="0" smtClean="0"/>
          </a:p>
          <a:p>
            <a:pPr marL="177691" indent="-177691">
              <a:buFont typeface="Arial" panose="020B0604020202020204" pitchFamily="34" charset="0"/>
              <a:buChar char="•"/>
            </a:pPr>
            <a:r>
              <a:rPr lang="en-GB" dirty="0" smtClean="0"/>
              <a:t>OE information is used throughout the plant to effectively improve plant safety and reliability.</a:t>
            </a:r>
            <a:endParaRPr lang="sl-SI" dirty="0" smtClean="0"/>
          </a:p>
          <a:p>
            <a:pPr marL="177691" indent="-177691">
              <a:buFont typeface="Arial" panose="020B0604020202020204" pitchFamily="34" charset="0"/>
              <a:buChar char="•"/>
            </a:pPr>
            <a:r>
              <a:rPr lang="en-GB" dirty="0" smtClean="0"/>
              <a:t>OE information is analysed and trended, and the results are used to improve plant safety and reliability.</a:t>
            </a:r>
            <a:endParaRPr lang="sl-SI" dirty="0" smtClean="0"/>
          </a:p>
          <a:p>
            <a:pPr marL="177691" indent="-177691">
              <a:buFont typeface="Arial" panose="020B0604020202020204" pitchFamily="34" charset="0"/>
              <a:buChar char="•"/>
            </a:pPr>
            <a:r>
              <a:rPr lang="en-GB" dirty="0" smtClean="0"/>
              <a:t>Assessments and indicators are effectively used to review and monitor the plant performance and the effectiveness of OE programme.</a:t>
            </a:r>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56</a:t>
            </a:fld>
            <a:endParaRPr lang="sl-SI" dirty="0"/>
          </a:p>
        </p:txBody>
      </p:sp>
    </p:spTree>
    <p:extLst>
      <p:ext uri="{BB962C8B-B14F-4D97-AF65-F5344CB8AC3E}">
        <p14:creationId xmlns="" xmlns:p14="http://schemas.microsoft.com/office/powerpoint/2010/main" val="3528215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b="0" dirty="0" smtClean="0"/>
              <a:t> </a:t>
            </a:r>
            <a:r>
              <a:rPr lang="en-GB" dirty="0" smtClean="0"/>
              <a:t>Significant events, minor events, low level events, near misses and potential problems are identified and reported, including equipment failures, human performance problems, procedure deficiencies and documentation inconsistencies.</a:t>
            </a:r>
            <a:endParaRPr lang="sl-SI" dirty="0" smtClean="0"/>
          </a:p>
          <a:p>
            <a:endParaRPr lang="en-GB" dirty="0" smtClean="0"/>
          </a:p>
          <a:p>
            <a:pPr defTabSz="947684">
              <a:defRPr/>
            </a:pPr>
            <a:r>
              <a:rPr lang="en-GB" b="1" dirty="0" smtClean="0"/>
              <a:t>(Second bullet)</a:t>
            </a:r>
            <a:r>
              <a:rPr lang="en-GB" dirty="0" smtClean="0"/>
              <a:t> Sources of industry operating information are identified, access to these sources are formally established and systematically screened. These sources include organizations (IAEA, NEA, WANO, INPO, National Regulatory Body, Owners Groups, Vendors and Manufacturers, Engineering designer etc.) and publications (IRS, SER, SOER; National Regulatory Body Generic Letters, Bulletins, Notices; Vendors, Manufacturers and Engineering designer problem information; Utilities and Industry event reports). Sources of OE include good practices as a source of improvement.</a:t>
            </a:r>
            <a:endParaRPr lang="sl-SI" dirty="0" smtClean="0"/>
          </a:p>
          <a:p>
            <a:endParaRPr lang="en-GB" b="1" dirty="0" smtClean="0"/>
          </a:p>
          <a:p>
            <a:r>
              <a:rPr lang="en-GB" b="1" dirty="0" smtClean="0"/>
              <a:t>(Third bullet)</a:t>
            </a:r>
            <a:r>
              <a:rPr lang="en-GB" b="0" dirty="0" smtClean="0"/>
              <a:t> </a:t>
            </a:r>
            <a:r>
              <a:rPr lang="en-GB" dirty="0" smtClean="0"/>
              <a:t>Sources of in house OE are identified, information from and access to these sources are formally established and systematically screened. These sources include areas such as:</a:t>
            </a:r>
            <a:endParaRPr lang="sl-SI" dirty="0" smtClean="0"/>
          </a:p>
          <a:p>
            <a:pPr marL="177691" indent="-177691">
              <a:buFont typeface="Arial" panose="020B0604020202020204" pitchFamily="34" charset="0"/>
              <a:buChar char="•"/>
            </a:pPr>
            <a:r>
              <a:rPr lang="en-GB" dirty="0" smtClean="0"/>
              <a:t>Significant events.</a:t>
            </a:r>
            <a:endParaRPr lang="sl-SI" dirty="0" smtClean="0"/>
          </a:p>
          <a:p>
            <a:pPr marL="177691" indent="-177691">
              <a:buFont typeface="Arial" panose="020B0604020202020204" pitchFamily="34" charset="0"/>
              <a:buChar char="•"/>
            </a:pPr>
            <a:r>
              <a:rPr lang="en-GB" dirty="0" smtClean="0"/>
              <a:t>Low level events and near misses.</a:t>
            </a:r>
            <a:endParaRPr lang="sl-SI" dirty="0" smtClean="0"/>
          </a:p>
          <a:p>
            <a:pPr marL="177691" indent="-177691">
              <a:buFont typeface="Arial" panose="020B0604020202020204" pitchFamily="34" charset="0"/>
              <a:buChar char="•"/>
            </a:pPr>
            <a:r>
              <a:rPr lang="en-GB" dirty="0" smtClean="0"/>
              <a:t>Quality reports, reports and data from operation activities.</a:t>
            </a:r>
            <a:endParaRPr lang="sl-SI" dirty="0" smtClean="0"/>
          </a:p>
          <a:p>
            <a:pPr marL="177691" indent="-177691">
              <a:buFont typeface="Arial" panose="020B0604020202020204" pitchFamily="34" charset="0"/>
              <a:buChar char="•"/>
            </a:pPr>
            <a:r>
              <a:rPr lang="en-GB" dirty="0" smtClean="0"/>
              <a:t>Maintenance testing and in-service inspection.</a:t>
            </a:r>
            <a:endParaRPr lang="sl-SI" dirty="0" smtClean="0"/>
          </a:p>
          <a:p>
            <a:pPr marL="177691" indent="-177691">
              <a:buFont typeface="Arial" panose="020B0604020202020204" pitchFamily="34" charset="0"/>
              <a:buChar char="•"/>
            </a:pPr>
            <a:r>
              <a:rPr lang="en-GB" dirty="0" smtClean="0"/>
              <a:t>Surveillance reports.</a:t>
            </a:r>
            <a:endParaRPr lang="sl-SI" dirty="0" smtClean="0"/>
          </a:p>
          <a:p>
            <a:pPr marL="177691" indent="-177691">
              <a:buFont typeface="Arial" panose="020B0604020202020204" pitchFamily="34" charset="0"/>
              <a:buChar char="•"/>
            </a:pPr>
            <a:r>
              <a:rPr lang="en-GB" dirty="0" smtClean="0"/>
              <a:t>Results from plant specific safety assessments.</a:t>
            </a:r>
            <a:endParaRPr lang="sl-SI" dirty="0" smtClean="0"/>
          </a:p>
          <a:p>
            <a:pPr marL="177691" indent="-177691">
              <a:buFont typeface="Arial" panose="020B0604020202020204" pitchFamily="34" charset="0"/>
              <a:buChar char="•"/>
            </a:pPr>
            <a:r>
              <a:rPr lang="en-GB" dirty="0" smtClean="0"/>
              <a:t>Training feedback.</a:t>
            </a:r>
            <a:endParaRPr lang="sl-SI" dirty="0" smtClean="0"/>
          </a:p>
          <a:p>
            <a:pPr marL="177691" indent="-177691">
              <a:buFont typeface="Arial" panose="020B0604020202020204" pitchFamily="34" charset="0"/>
              <a:buChar char="•"/>
            </a:pPr>
            <a:r>
              <a:rPr lang="en-GB" dirty="0" smtClean="0"/>
              <a:t>No-blame reporting programme.</a:t>
            </a:r>
            <a:endParaRPr lang="sl-SI" dirty="0" smtClean="0"/>
          </a:p>
          <a:p>
            <a:pPr marL="177691" indent="-177691">
              <a:buFont typeface="Arial" panose="020B0604020202020204" pitchFamily="34" charset="0"/>
              <a:buChar char="•"/>
            </a:pPr>
            <a:r>
              <a:rPr lang="en-GB" dirty="0" smtClean="0"/>
              <a:t>Performance indicators.</a:t>
            </a:r>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57</a:t>
            </a:fld>
            <a:endParaRPr lang="sl-SI" dirty="0"/>
          </a:p>
        </p:txBody>
      </p:sp>
    </p:spTree>
    <p:extLst>
      <p:ext uri="{BB962C8B-B14F-4D97-AF65-F5344CB8AC3E}">
        <p14:creationId xmlns="" xmlns:p14="http://schemas.microsoft.com/office/powerpoint/2010/main" val="40994516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OE information is appropriately screened, to select and prioritize the information for further investigation. </a:t>
            </a:r>
          </a:p>
          <a:p>
            <a:pPr marL="177691" indent="-177691" defTabSz="947684">
              <a:buFont typeface="Arial" panose="020B0604020202020204" pitchFamily="34" charset="0"/>
              <a:buChar char="•"/>
              <a:defRPr/>
            </a:pPr>
            <a:r>
              <a:rPr lang="en-GB" b="1" dirty="0" smtClean="0"/>
              <a:t>Screening criteria </a:t>
            </a:r>
            <a:r>
              <a:rPr lang="en-GB" dirty="0" smtClean="0"/>
              <a:t>for in-house and industry OE are clearly established and the criteria for the subsequent level of investigation and distribution are defined.</a:t>
            </a:r>
            <a:endParaRPr lang="sl-SI" dirty="0" smtClean="0"/>
          </a:p>
          <a:p>
            <a:endParaRPr lang="en-GB" dirty="0" smtClean="0"/>
          </a:p>
          <a:p>
            <a:r>
              <a:rPr lang="en-GB" b="1" dirty="0" smtClean="0"/>
              <a:t>(Second bullet)</a:t>
            </a:r>
            <a:r>
              <a:rPr lang="en-GB" dirty="0" smtClean="0"/>
              <a:t> The screening is performed in a systematic and timely manner.</a:t>
            </a:r>
          </a:p>
          <a:p>
            <a:endParaRPr lang="en-GB" b="1" dirty="0" smtClean="0"/>
          </a:p>
          <a:p>
            <a:r>
              <a:rPr lang="en-GB" b="1" dirty="0" smtClean="0"/>
              <a:t>(Third bullet)</a:t>
            </a:r>
            <a:r>
              <a:rPr lang="en-GB" dirty="0" smtClean="0"/>
              <a:t> Analysis is performed on the selected events in accordance to their level of safety significance, severity and frequency to ensure that root causes and corrective actions are identified.</a:t>
            </a:r>
          </a:p>
          <a:p>
            <a:endParaRPr lang="en-GB" dirty="0" smtClean="0"/>
          </a:p>
          <a:p>
            <a:r>
              <a:rPr lang="en-GB" b="1" dirty="0" smtClean="0"/>
              <a:t>(Fourth bullet)</a:t>
            </a:r>
            <a:r>
              <a:rPr lang="en-GB" dirty="0" smtClean="0"/>
              <a:t> For significant in-house events, including scrams, plant transients and important human performance and equipment problems, a rigorous investigation with full root cause analysis is performed, including causal factors, generic implications, and discrepancies between expected and actual plant responses and or personnel </a:t>
            </a:r>
            <a:r>
              <a:rPr lang="en-GB" dirty="0" err="1" smtClean="0"/>
              <a:t>actions.Personnel</a:t>
            </a:r>
            <a:r>
              <a:rPr lang="en-GB" dirty="0" smtClean="0"/>
              <a:t> </a:t>
            </a:r>
            <a:r>
              <a:rPr lang="en-GB" dirty="0" smtClean="0"/>
              <a:t>who have appropriate knowledge, experience and skills perform investigations/analysis. Event participants are involved in developing and implementing corrective actions, as necessary.</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58</a:t>
            </a:fld>
            <a:endParaRPr lang="sl-SI" dirty="0"/>
          </a:p>
        </p:txBody>
      </p:sp>
    </p:spTree>
    <p:extLst>
      <p:ext uri="{BB962C8B-B14F-4D97-AF65-F5344CB8AC3E}">
        <p14:creationId xmlns="" xmlns:p14="http://schemas.microsoft.com/office/powerpoint/2010/main" val="16976281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Investigation of events is initiated promptly to preserve information and physical evidence and to interview participants while the events are fresh in their memories. Investigations are carried out in a timely manner.</a:t>
            </a:r>
            <a:endParaRPr lang="sl-SI" dirty="0" smtClean="0"/>
          </a:p>
          <a:p>
            <a:endParaRPr lang="en-GB" dirty="0" smtClean="0"/>
          </a:p>
          <a:p>
            <a:r>
              <a:rPr lang="en-GB" b="1" dirty="0" smtClean="0"/>
              <a:t>(Second bullet)</a:t>
            </a:r>
            <a:r>
              <a:rPr lang="en-GB" dirty="0" smtClean="0"/>
              <a:t> The results of OE reviews and analysis are used to identify corrective actions. </a:t>
            </a:r>
          </a:p>
          <a:p>
            <a:pPr marL="177691" indent="-177691">
              <a:buFont typeface="Arial" panose="020B0604020202020204" pitchFamily="34" charset="0"/>
              <a:buChar char="•"/>
            </a:pPr>
            <a:r>
              <a:rPr lang="en-GB" dirty="0" smtClean="0"/>
              <a:t>Corrective actions address fundamental causes of problems, rather than the symptoms to avoid recurrence of events.</a:t>
            </a:r>
          </a:p>
          <a:p>
            <a:pPr marL="177691" indent="-177691">
              <a:buFont typeface="Arial" panose="020B0604020202020204" pitchFamily="34" charset="0"/>
              <a:buChar char="•"/>
            </a:pPr>
            <a:r>
              <a:rPr lang="en-GB" dirty="0" smtClean="0"/>
              <a:t>Corrective actions are prioritised, scheduled for implementation, and effectively implemented.</a:t>
            </a:r>
          </a:p>
          <a:p>
            <a:pPr marL="177691" indent="-177691">
              <a:buFont typeface="Arial" panose="020B0604020202020204" pitchFamily="34" charset="0"/>
              <a:buChar char="•"/>
            </a:pPr>
            <a:r>
              <a:rPr lang="en-GB" dirty="0" smtClean="0"/>
              <a:t>Corrective actions are tracked for completion to verify their final implementation.</a:t>
            </a:r>
          </a:p>
          <a:p>
            <a:endParaRPr lang="en-GB" b="1" dirty="0" smtClean="0"/>
          </a:p>
          <a:p>
            <a:pPr defTabSz="947684">
              <a:defRPr/>
            </a:pPr>
            <a:r>
              <a:rPr lang="en-GB" b="1" dirty="0" smtClean="0"/>
              <a:t>(Third bullet) </a:t>
            </a:r>
            <a:r>
              <a:rPr lang="en-GB" dirty="0" smtClean="0"/>
              <a:t>Use of OE in personnel work activities (i.e. pre-job briefings and pre-evolution briefings, work planning, shift briefings etc.) is carried out to remind the personnel involved of lessons learned and precautions from OE, to enhance the personnel alertness and to reduce risks.</a:t>
            </a:r>
            <a:endParaRPr lang="sl-SI" dirty="0" smtClean="0"/>
          </a:p>
          <a:p>
            <a:endParaRPr lang="en-GB" b="1"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59</a:t>
            </a:fld>
            <a:endParaRPr lang="sl-SI" dirty="0"/>
          </a:p>
        </p:txBody>
      </p:sp>
    </p:spTree>
    <p:extLst>
      <p:ext uri="{BB962C8B-B14F-4D97-AF65-F5344CB8AC3E}">
        <p14:creationId xmlns="" xmlns:p14="http://schemas.microsoft.com/office/powerpoint/2010/main" val="24034654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 </a:t>
            </a:r>
            <a:r>
              <a:rPr lang="en-GB" dirty="0" smtClean="0"/>
              <a:t>Databases related to events, deficiencies, anomalies, deviations, are established to facilitate an integral view and analysis of OE from the point of view of organizational aspects, human factors, equipment failures, work management and maintenance deviation reports.</a:t>
            </a:r>
          </a:p>
          <a:p>
            <a:endParaRPr lang="en-GB" b="1" dirty="0" smtClean="0"/>
          </a:p>
          <a:p>
            <a:r>
              <a:rPr lang="en-GB" b="1" dirty="0" smtClean="0"/>
              <a:t>(Second bullet)</a:t>
            </a:r>
            <a:r>
              <a:rPr lang="en-GB" dirty="0" smtClean="0"/>
              <a:t> Self-assessments and independent evaluation are periodically performed to determine the effectiveness of the OE programme and the effective use of OE information.</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60</a:t>
            </a:fld>
            <a:endParaRPr lang="sl-SI" dirty="0"/>
          </a:p>
        </p:txBody>
      </p:sp>
    </p:spTree>
    <p:extLst>
      <p:ext uri="{BB962C8B-B14F-4D97-AF65-F5344CB8AC3E}">
        <p14:creationId xmlns="" xmlns:p14="http://schemas.microsoft.com/office/powerpoint/2010/main" val="27756802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b="0" dirty="0" smtClean="0"/>
              <a:t> </a:t>
            </a:r>
            <a:r>
              <a:rPr lang="en-GB" dirty="0" smtClean="0"/>
              <a:t>Indicators are used to monitor the safety performance of the plant. The trends of indicators are evaluated during self-assessment. Examples of these indicators are: recurrent safety systems unavailability, industrial safety events, reactor scrams, volume of low-level waste, radiation doses.</a:t>
            </a:r>
            <a:endParaRPr lang="sl-SI" dirty="0" smtClean="0"/>
          </a:p>
          <a:p>
            <a:endParaRPr lang="en-GB" dirty="0" smtClean="0"/>
          </a:p>
          <a:p>
            <a:pPr defTabSz="947684">
              <a:defRPr/>
            </a:pPr>
            <a:r>
              <a:rPr lang="en-GB" b="1" dirty="0" smtClean="0"/>
              <a:t>(Second bullet)</a:t>
            </a:r>
            <a:r>
              <a:rPr lang="en-GB" dirty="0" smtClean="0"/>
              <a:t> Indicators are used to track the effectiveness of OE programme. Examples of these indicators are: average time for initial screening of OE documents, number and age of reports awaiting evaluation, number and age of corrective actions awaiting implementation, recurrent events and root causes, reworks, ratio of events detected through surveillance and quality programmes versus operational failures or degradation in service.</a:t>
            </a:r>
            <a:endParaRPr lang="sl-SI"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61</a:t>
            </a:fld>
            <a:endParaRPr lang="sl-SI" dirty="0"/>
          </a:p>
        </p:txBody>
      </p:sp>
    </p:spTree>
    <p:extLst>
      <p:ext uri="{BB962C8B-B14F-4D97-AF65-F5344CB8AC3E}">
        <p14:creationId xmlns="" xmlns:p14="http://schemas.microsoft.com/office/powerpoint/2010/main" val="3758461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a:t>
            </a:r>
            <a:r>
              <a:rPr lang="en-GB" b="1" baseline="0" dirty="0" smtClean="0"/>
              <a:t> bullet</a:t>
            </a:r>
            <a:r>
              <a:rPr lang="en-GB" b="1" dirty="0" smtClean="0"/>
              <a:t>)</a:t>
            </a:r>
            <a:r>
              <a:rPr lang="en-GB" dirty="0" smtClean="0"/>
              <a:t> The radiation protection (RP) regime established and implemented by operating organization at nuclear power plant ensures that in all operational states doses due to exposure to ionizing radiation in the plant or due to any planned releases of radioactive material from the plant are kept below prescribed limits and ALARA.</a:t>
            </a:r>
          </a:p>
          <a:p>
            <a:endParaRPr lang="en-GB" dirty="0" smtClean="0"/>
          </a:p>
          <a:p>
            <a:r>
              <a:rPr lang="en-GB" b="1" dirty="0" smtClean="0"/>
              <a:t>(Second bullet)</a:t>
            </a:r>
            <a:r>
              <a:rPr lang="en-GB" dirty="0" smtClean="0"/>
              <a:t> Controls for RP during operation of the plant, including the management of radioactive effluents and waste arising in the plant, are directed not only to protecting workers and members of the public from radiation exposure, but also to preventing or reducing potential exposures and mitigating their potential consequences.</a:t>
            </a:r>
          </a:p>
          <a:p>
            <a:endParaRPr lang="en-GB" b="1" dirty="0" smtClean="0"/>
          </a:p>
          <a:p>
            <a:r>
              <a:rPr lang="en-GB" b="1" dirty="0" smtClean="0"/>
              <a:t>(Third bullet) </a:t>
            </a:r>
            <a:r>
              <a:rPr lang="en-GB" dirty="0" smtClean="0"/>
              <a:t>The RP goals and objectives are clearly defined in the safety policies of the operating organization and communicated to the personnel and the management of the power plant. </a:t>
            </a:r>
          </a:p>
          <a:p>
            <a:pPr marL="177691" indent="-177691">
              <a:buFont typeface="Arial" panose="020B0604020202020204" pitchFamily="34" charset="0"/>
              <a:buChar char="•"/>
            </a:pPr>
            <a:r>
              <a:rPr lang="en-GB" dirty="0" smtClean="0"/>
              <a:t>To achieve these goals and objectives well-structured RP programme is established and implemented.</a:t>
            </a:r>
          </a:p>
          <a:p>
            <a:endParaRPr lang="en-GB" dirty="0" smtClean="0"/>
          </a:p>
          <a:p>
            <a:r>
              <a:rPr lang="en-GB" b="1" dirty="0" smtClean="0"/>
              <a:t>(Fourth bullet) </a:t>
            </a:r>
            <a:r>
              <a:rPr lang="en-GB" dirty="0" smtClean="0"/>
              <a:t>The programme is documented in the plant policies and procedures and must meet the requirements of the International Basic Safety Standards for Protection against Ionizing Radiation and for the Safety of Radiation Sources (BSS). </a:t>
            </a:r>
          </a:p>
          <a:p>
            <a:r>
              <a:rPr lang="en-GB" b="1" dirty="0" smtClean="0"/>
              <a:t>(Additional text)</a:t>
            </a:r>
            <a:r>
              <a:rPr lang="en-GB" dirty="0" smtClean="0"/>
              <a:t> The management ensures that the RP policies and procedures are well understood by the plant's personnel. The RP programme is clearly oriented to the achievement of a level of performance in RP that is </a:t>
            </a:r>
            <a:r>
              <a:rPr lang="en-GB" b="1" dirty="0" smtClean="0"/>
              <a:t>well above minimum regulatory requirements.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62</a:t>
            </a:fld>
            <a:endParaRPr lang="sl-SI" dirty="0"/>
          </a:p>
        </p:txBody>
      </p:sp>
    </p:spTree>
    <p:extLst>
      <p:ext uri="{BB962C8B-B14F-4D97-AF65-F5344CB8AC3E}">
        <p14:creationId xmlns="" xmlns:p14="http://schemas.microsoft.com/office/powerpoint/2010/main" val="24659948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RP function in the operating organization has sufficient independence and resources to enforce and give advice on RP regulations, standards and procedures and safe working practices. </a:t>
            </a:r>
          </a:p>
          <a:p>
            <a:endParaRPr lang="en-GB" b="1" dirty="0" smtClean="0"/>
          </a:p>
          <a:p>
            <a:r>
              <a:rPr lang="en-GB" b="1" dirty="0" smtClean="0"/>
              <a:t>(Second bullet)</a:t>
            </a:r>
            <a:r>
              <a:rPr lang="en-GB" dirty="0" smtClean="0"/>
              <a:t> An independent RP group (in some countries known as the Health Physics Group) is established, which has the authority to enforce RP regulations, standards, procedures, safe working practices and appropriate health physics surveillance.</a:t>
            </a:r>
          </a:p>
          <a:p>
            <a:endParaRPr lang="en-GB" b="1" dirty="0" smtClean="0"/>
          </a:p>
          <a:p>
            <a:r>
              <a:rPr lang="en-GB" b="1" dirty="0" smtClean="0"/>
              <a:t>(Third bullet)</a:t>
            </a:r>
            <a:r>
              <a:rPr lang="en-GB" dirty="0" smtClean="0"/>
              <a:t> The operating organization verifies, by means of surveillance, inspections and audits, that the RP programme is being correctly implemented and that its objectives are being met, and will undertake corrective actions if necessary. </a:t>
            </a:r>
          </a:p>
          <a:p>
            <a:r>
              <a:rPr lang="en-GB" b="1" dirty="0" smtClean="0"/>
              <a:t>(Additional text) </a:t>
            </a:r>
            <a:r>
              <a:rPr lang="en-GB" dirty="0" smtClean="0"/>
              <a:t>The programme is reviewed and updated in the light of experience.</a:t>
            </a:r>
          </a:p>
          <a:p>
            <a:endParaRPr lang="en-GB" b="1"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63</a:t>
            </a:fld>
            <a:endParaRPr lang="sl-SI" dirty="0"/>
          </a:p>
        </p:txBody>
      </p:sp>
    </p:spTree>
    <p:extLst>
      <p:ext uri="{BB962C8B-B14F-4D97-AF65-F5344CB8AC3E}">
        <p14:creationId xmlns="" xmlns:p14="http://schemas.microsoft.com/office/powerpoint/2010/main" val="12215835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exposure from the sources of external and internal radiation at nuclear power plant is reduced to such dose levels that are as low as reasonably achievable (ALARA). </a:t>
            </a:r>
          </a:p>
          <a:p>
            <a:pPr marL="177691" indent="-177691">
              <a:buFont typeface="Arial" panose="020B0604020202020204" pitchFamily="34" charset="0"/>
              <a:buChar char="•"/>
            </a:pPr>
            <a:r>
              <a:rPr lang="en-GB" dirty="0" smtClean="0"/>
              <a:t>This principle applies both to individual and to collective doses.</a:t>
            </a:r>
          </a:p>
          <a:p>
            <a:endParaRPr lang="en-GB" dirty="0" smtClean="0"/>
          </a:p>
          <a:p>
            <a:r>
              <a:rPr lang="en-GB" b="1" dirty="0" smtClean="0"/>
              <a:t>(Second bullet)</a:t>
            </a:r>
            <a:r>
              <a:rPr lang="en-GB" dirty="0" smtClean="0"/>
              <a:t> The responsibility for optimizing occupational exposure rests both with management of different levels and with the RP group.</a:t>
            </a:r>
          </a:p>
          <a:p>
            <a:endParaRPr lang="en-GB" b="1" dirty="0" smtClean="0"/>
          </a:p>
          <a:p>
            <a:r>
              <a:rPr lang="en-GB" b="1" dirty="0" smtClean="0"/>
              <a:t>(Third bullet)</a:t>
            </a:r>
            <a:r>
              <a:rPr lang="en-GB" dirty="0" smtClean="0"/>
              <a:t> The occupational exposure at the power plant is so controlled that the dose limits recommended by ICRP and IAEA are not exceeded.</a:t>
            </a:r>
          </a:p>
          <a:p>
            <a:endParaRPr lang="en-GB" b="1" dirty="0" smtClean="0"/>
          </a:p>
          <a:p>
            <a:r>
              <a:rPr lang="en-GB" b="1" dirty="0" smtClean="0"/>
              <a:t>(Fourth bullet)</a:t>
            </a:r>
            <a:r>
              <a:rPr lang="en-GB" dirty="0" smtClean="0"/>
              <a:t> A hierarchy of control measures are taken into account in optimization. Firstly, removal or reduction in intensity of the source of radiation must be considered. Only after this has been done the uses of engineering means to reduce doses be considered. The use of systems of work are then considered and, lastly, the use of personal protective equipment.</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64</a:t>
            </a:fld>
            <a:endParaRPr lang="sl-SI" dirty="0"/>
          </a:p>
        </p:txBody>
      </p:sp>
    </p:spTree>
    <p:extLst>
      <p:ext uri="{BB962C8B-B14F-4D97-AF65-F5344CB8AC3E}">
        <p14:creationId xmlns="" xmlns:p14="http://schemas.microsoft.com/office/powerpoint/2010/main" val="22640639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Dose monitoring of individuals and management of dose records </a:t>
            </a:r>
            <a:r>
              <a:rPr lang="en-GB" b="1" dirty="0" smtClean="0"/>
              <a:t>comply with requirements established</a:t>
            </a:r>
            <a:r>
              <a:rPr lang="en-GB" dirty="0" smtClean="0"/>
              <a:t> by the </a:t>
            </a:r>
            <a:r>
              <a:rPr lang="en-GB" b="1" dirty="0" smtClean="0"/>
              <a:t>regulatory authority</a:t>
            </a:r>
            <a:r>
              <a:rPr lang="en-GB" dirty="0" smtClean="0"/>
              <a:t> and are </a:t>
            </a:r>
            <a:r>
              <a:rPr lang="en-GB" b="1" dirty="0" smtClean="0"/>
              <a:t>consistent with</a:t>
            </a:r>
            <a:r>
              <a:rPr lang="en-GB" dirty="0" smtClean="0"/>
              <a:t> the applicable </a:t>
            </a:r>
            <a:r>
              <a:rPr lang="en-GB" b="1" dirty="0" smtClean="0"/>
              <a:t>recommendations of ICRP and IAEA</a:t>
            </a:r>
            <a:r>
              <a:rPr lang="en-GB" dirty="0" smtClean="0"/>
              <a:t>. </a:t>
            </a:r>
          </a:p>
          <a:p>
            <a:endParaRPr lang="en-GB" b="1" dirty="0" smtClean="0"/>
          </a:p>
          <a:p>
            <a:r>
              <a:rPr lang="en-GB" b="1" dirty="0" smtClean="0"/>
              <a:t>(Second bullet)</a:t>
            </a:r>
            <a:r>
              <a:rPr lang="en-GB" dirty="0" smtClean="0"/>
              <a:t> In situations where significant concentrations of airborne activity are anticipated, appropriate internal dosimetry is available, including whole body counters.</a:t>
            </a:r>
          </a:p>
          <a:p>
            <a:endParaRPr lang="en-GB" b="1" dirty="0" smtClean="0"/>
          </a:p>
          <a:p>
            <a:r>
              <a:rPr lang="en-GB" b="1" dirty="0" smtClean="0"/>
              <a:t>(Third bullet)</a:t>
            </a:r>
            <a:r>
              <a:rPr lang="en-GB" dirty="0" smtClean="0"/>
              <a:t> Adequate radiological instrumentation, protective clothing, facilities and equipment both for normal and emergency situations are provided as part of the RP programme.</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65</a:t>
            </a:fld>
            <a:endParaRPr lang="sl-SI" dirty="0"/>
          </a:p>
        </p:txBody>
      </p:sp>
    </p:spTree>
    <p:extLst>
      <p:ext uri="{BB962C8B-B14F-4D97-AF65-F5344CB8AC3E}">
        <p14:creationId xmlns="" xmlns:p14="http://schemas.microsoft.com/office/powerpoint/2010/main" val="843484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b="1" dirty="0" smtClean="0"/>
              <a:t>(Second sub-bullet)</a:t>
            </a:r>
            <a:r>
              <a:rPr lang="en-GB" b="1" noProof="0" dirty="0" smtClean="0">
                <a:solidFill>
                  <a:srgbClr val="654A15"/>
                </a:solidFill>
              </a:rPr>
              <a:t> Feedback of Operating Experience</a:t>
            </a:r>
            <a:endParaRPr lang="en-GB" noProof="0" dirty="0" smtClean="0"/>
          </a:p>
          <a:p>
            <a:pPr indent="-278054"/>
            <a:r>
              <a:rPr lang="en-GB" sz="1900" dirty="0" smtClean="0"/>
              <a:t>The operating organization establishes an operating experience programme to learn from events at the plant and events in the nuclear industry and other industries worldwide.</a:t>
            </a:r>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10</a:t>
            </a:fld>
            <a:endParaRPr lang="sl-SI" dirty="0"/>
          </a:p>
        </p:txBody>
      </p:sp>
    </p:spTree>
    <p:extLst>
      <p:ext uri="{BB962C8B-B14F-4D97-AF65-F5344CB8AC3E}">
        <p14:creationId xmlns="" xmlns:p14="http://schemas.microsoft.com/office/powerpoint/2010/main" val="40327554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generation of radioactive waste is kept to the minimum practicable in terms of both activity and volume, by appropriate operating practices. </a:t>
            </a:r>
          </a:p>
          <a:p>
            <a:endParaRPr lang="en-GB" dirty="0" smtClean="0"/>
          </a:p>
          <a:p>
            <a:r>
              <a:rPr lang="en-GB" b="1" dirty="0" smtClean="0"/>
              <a:t>(Second bullet) </a:t>
            </a:r>
            <a:r>
              <a:rPr lang="en-GB" dirty="0" smtClean="0"/>
              <a:t>The operating organization establishes and implements a programme to safely manage radioactive waste and monitor and control discharges of radioactive effluents.</a:t>
            </a:r>
          </a:p>
          <a:p>
            <a:endParaRPr lang="en-GB" dirty="0" smtClean="0"/>
          </a:p>
          <a:p>
            <a:pPr defTabSz="947684">
              <a:defRPr/>
            </a:pPr>
            <a:r>
              <a:rPr lang="en-GB" b="1" dirty="0" smtClean="0"/>
              <a:t>(Third bullet)</a:t>
            </a:r>
            <a:r>
              <a:rPr lang="en-GB" dirty="0" smtClean="0"/>
              <a:t> Any authorized discharge limits are included in the OLCs. Radioactive waste and effluent releases are documented as required and an environmental monitoring programme is in place.</a:t>
            </a:r>
          </a:p>
          <a:p>
            <a:endParaRPr lang="en-GB" dirty="0" smtClean="0"/>
          </a:p>
          <a:p>
            <a:pPr defTabSz="947684">
              <a:defRPr/>
            </a:pPr>
            <a:r>
              <a:rPr lang="en-GB" b="1" dirty="0" smtClean="0"/>
              <a:t>(Fourth</a:t>
            </a:r>
            <a:r>
              <a:rPr lang="en-GB" b="1" baseline="0" dirty="0" smtClean="0"/>
              <a:t> bullet</a:t>
            </a:r>
            <a:r>
              <a:rPr lang="en-GB" b="1" dirty="0" smtClean="0"/>
              <a:t>)</a:t>
            </a:r>
            <a:r>
              <a:rPr lang="en-GB" dirty="0" smtClean="0"/>
              <a:t> The programme for RP support during emergencies is comprehensive and serve the purpose of optimizin</a:t>
            </a:r>
            <a:r>
              <a:rPr lang="en-GB" i="1" dirty="0" smtClean="0"/>
              <a:t>g </a:t>
            </a:r>
            <a:r>
              <a:rPr lang="en-GB" dirty="0" smtClean="0"/>
              <a:t>both worker exposure and the exposure of the general public to the extent consistent with emergency conditions.</a:t>
            </a:r>
            <a:endParaRPr lang="sl-SI"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66</a:t>
            </a:fld>
            <a:endParaRPr lang="sl-SI" dirty="0"/>
          </a:p>
        </p:txBody>
      </p:sp>
    </p:spTree>
    <p:extLst>
      <p:ext uri="{BB962C8B-B14F-4D97-AF65-F5344CB8AC3E}">
        <p14:creationId xmlns="" xmlns:p14="http://schemas.microsoft.com/office/powerpoint/2010/main" val="29537722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Chemistry involves activities of chemical treatment to maintain the integrity of the barriers retaining radioactivity, including fuel cladding and primary circuit. The chemistry activities have a direct impact in limiting all kinds of corrosion processes causing either direct breach of safety barriers or weakening of them so that failure could occur during a transient.</a:t>
            </a:r>
          </a:p>
          <a:p>
            <a:endParaRPr lang="en-GB" dirty="0" smtClean="0"/>
          </a:p>
          <a:p>
            <a:pPr defTabSz="947684">
              <a:defRPr/>
            </a:pPr>
            <a:r>
              <a:rPr lang="en-GB" b="1" dirty="0" smtClean="0"/>
              <a:t>(Second bullet)</a:t>
            </a:r>
            <a:r>
              <a:rPr lang="en-GB" dirty="0" smtClean="0"/>
              <a:t> In addition the chemical treatment includes consideration of its effects on the out-of-core radiation fields that in turn influence radiation doses to which the workers are exposed. </a:t>
            </a:r>
            <a:endParaRPr lang="sl-SI" dirty="0" smtClean="0"/>
          </a:p>
          <a:p>
            <a:endParaRPr lang="en-GB" dirty="0" smtClean="0"/>
          </a:p>
          <a:p>
            <a:r>
              <a:rPr lang="en-GB" b="1" dirty="0" smtClean="0"/>
              <a:t>(Third bullet)</a:t>
            </a:r>
            <a:r>
              <a:rPr lang="en-GB" dirty="0" smtClean="0"/>
              <a:t> The operating organization establishes chemistry policy for nuclear power plants. The policy states the goals and objectives of chemistry programme and the expectations of the management concerning the implementation of this programme at the plant. Performance indicators are established that encourages these expectations and are reported in periodic assessments.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67</a:t>
            </a:fld>
            <a:endParaRPr lang="sl-SI" dirty="0"/>
          </a:p>
        </p:txBody>
      </p:sp>
    </p:spTree>
    <p:extLst>
      <p:ext uri="{BB962C8B-B14F-4D97-AF65-F5344CB8AC3E}">
        <p14:creationId xmlns="" xmlns:p14="http://schemas.microsoft.com/office/powerpoint/2010/main" val="11950804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b="0" dirty="0" smtClean="0"/>
              <a:t> </a:t>
            </a:r>
            <a:r>
              <a:rPr lang="en-GB" dirty="0" smtClean="0"/>
              <a:t>A specific chemistry group is established at the plant to implement chemistry control programme. The organization of the chemistry group contributes to safe operation, define responsibilities and establish lines of communication inside and outside the group. </a:t>
            </a:r>
            <a:r>
              <a:rPr lang="en-GB" b="1" dirty="0" smtClean="0"/>
              <a:t>(Additional text) </a:t>
            </a:r>
            <a:r>
              <a:rPr lang="en-GB" dirty="0" smtClean="0"/>
              <a:t>The position of this group in the organization reflects its relevance. The interfaces between the chemistry group and other groups are clearly specified especially as regards to allocation of authorities. The chemistry group is consulted when issues affecting chemistry are being addressed.</a:t>
            </a:r>
            <a:endParaRPr lang="en-GB" b="1" dirty="0" smtClean="0"/>
          </a:p>
          <a:p>
            <a:endParaRPr lang="en-GB" b="1" dirty="0" smtClean="0"/>
          </a:p>
          <a:p>
            <a:pPr defTabSz="947684">
              <a:defRPr/>
            </a:pPr>
            <a:r>
              <a:rPr lang="en-GB" b="1" dirty="0" smtClean="0"/>
              <a:t>(Second bullet) </a:t>
            </a:r>
            <a:r>
              <a:rPr lang="en-GB" dirty="0" smtClean="0"/>
              <a:t>The chemistry group's expectations, goals and objectives are derived from the plant policies and objectives and defined in line with vendor recommendations and international good practice. They must be well understood by the chemistry personnel.</a:t>
            </a:r>
            <a:endParaRPr lang="sl-SI" dirty="0" smtClean="0"/>
          </a:p>
          <a:p>
            <a:endParaRPr lang="en-GB" b="1" dirty="0" smtClean="0"/>
          </a:p>
          <a:p>
            <a:pPr defTabSz="947684">
              <a:defRPr/>
            </a:pPr>
            <a:r>
              <a:rPr lang="en-GB" b="1" dirty="0" smtClean="0"/>
              <a:t>(Third bullet)</a:t>
            </a:r>
            <a:r>
              <a:rPr lang="en-GB" dirty="0" smtClean="0"/>
              <a:t> The plant must have established and implemented a comprehensive chemistry control programme. This programme is implemented by clear procedures and monitored by adequate performance indicators. </a:t>
            </a:r>
          </a:p>
          <a:p>
            <a:pPr defTabSz="947684">
              <a:defRPr/>
            </a:pPr>
            <a:r>
              <a:rPr lang="en-GB" b="1" dirty="0" smtClean="0"/>
              <a:t>(Additional text) </a:t>
            </a:r>
            <a:r>
              <a:rPr lang="en-GB" dirty="0" smtClean="0"/>
              <a:t>The concerned plant staff has a good understanding of the programme, procedures and indicators.</a:t>
            </a:r>
          </a:p>
        </p:txBody>
      </p:sp>
      <p:sp>
        <p:nvSpPr>
          <p:cNvPr id="4" name="Slide Number Placeholder 3"/>
          <p:cNvSpPr>
            <a:spLocks noGrp="1"/>
          </p:cNvSpPr>
          <p:nvPr>
            <p:ph type="sldNum" sz="quarter" idx="10"/>
          </p:nvPr>
        </p:nvSpPr>
        <p:spPr/>
        <p:txBody>
          <a:bodyPr/>
          <a:lstStyle/>
          <a:p>
            <a:fld id="{A08AD240-CF06-47CD-99C3-8035E057ED30}" type="slidenum">
              <a:rPr lang="sl-SI" smtClean="0"/>
              <a:pPr/>
              <a:t>68</a:t>
            </a:fld>
            <a:endParaRPr lang="sl-SI" dirty="0"/>
          </a:p>
        </p:txBody>
      </p:sp>
    </p:spTree>
    <p:extLst>
      <p:ext uri="{BB962C8B-B14F-4D97-AF65-F5344CB8AC3E}">
        <p14:creationId xmlns="" xmlns:p14="http://schemas.microsoft.com/office/powerpoint/2010/main" val="42756450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The chemistry surveillance programme includes the monitoring, sampling and trending of chemistry and radiochemistry parameters at specified frequencies to ensure the timely detection and correction of abnormal or unacceptable trends and conditions.</a:t>
            </a:r>
          </a:p>
          <a:p>
            <a:pPr defTabSz="947684">
              <a:defRPr/>
            </a:pPr>
            <a:endParaRPr lang="en-GB" dirty="0" smtClean="0"/>
          </a:p>
          <a:p>
            <a:pPr defTabSz="947684">
              <a:defRPr/>
            </a:pPr>
            <a:r>
              <a:rPr lang="en-GB" b="1" dirty="0" smtClean="0"/>
              <a:t>(Second</a:t>
            </a:r>
            <a:r>
              <a:rPr lang="en-GB" b="1" baseline="0" dirty="0" smtClean="0"/>
              <a:t> bullet</a:t>
            </a:r>
            <a:r>
              <a:rPr lang="en-GB" b="1" dirty="0" smtClean="0"/>
              <a:t>)</a:t>
            </a:r>
            <a:r>
              <a:rPr lang="en-GB" dirty="0" smtClean="0"/>
              <a:t> The chemistry surveillance programme reflects chemistry specifications for all phases of plant operation including shutdown periods and when systems are taken out of operation for prolonged periods.</a:t>
            </a:r>
            <a:endParaRPr lang="sl-SI" dirty="0" smtClean="0"/>
          </a:p>
          <a:p>
            <a:endParaRPr lang="en-GB" dirty="0" smtClean="0"/>
          </a:p>
          <a:p>
            <a:r>
              <a:rPr lang="en-GB" b="1" dirty="0" smtClean="0"/>
              <a:t>(Third bullet)</a:t>
            </a:r>
            <a:r>
              <a:rPr lang="en-GB" dirty="0" smtClean="0"/>
              <a:t> The results of analysis and investigations must be adequately trended, evaluated and reported. Records are available and easily retrievable. Lessons and experiences from previous events and history, including from other plants are considered in the plant chemistry.</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69</a:t>
            </a:fld>
            <a:endParaRPr lang="sl-SI" dirty="0"/>
          </a:p>
        </p:txBody>
      </p:sp>
    </p:spTree>
    <p:extLst>
      <p:ext uri="{BB962C8B-B14F-4D97-AF65-F5344CB8AC3E}">
        <p14:creationId xmlns="" xmlns:p14="http://schemas.microsoft.com/office/powerpoint/2010/main" val="19918622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laboratories have adequate space, supplies and equipment. </a:t>
            </a:r>
          </a:p>
          <a:p>
            <a:endParaRPr lang="en-GB" dirty="0" smtClean="0"/>
          </a:p>
          <a:p>
            <a:r>
              <a:rPr lang="en-GB" b="1" dirty="0" smtClean="0"/>
              <a:t>(Second bullet) </a:t>
            </a:r>
            <a:r>
              <a:rPr lang="en-GB" dirty="0" smtClean="0"/>
              <a:t>The sampling systems are reliable and safe for use, including post-accident sampling systems. </a:t>
            </a:r>
          </a:p>
          <a:p>
            <a:endParaRPr lang="en-GB" dirty="0" smtClean="0"/>
          </a:p>
          <a:p>
            <a:r>
              <a:rPr lang="en-GB" b="1" dirty="0" smtClean="0"/>
              <a:t>(Third bullet)</a:t>
            </a:r>
            <a:r>
              <a:rPr lang="en-GB" dirty="0" smtClean="0"/>
              <a:t> Necessary and adequate instruments for performing the analysis are available and calibrated.</a:t>
            </a:r>
          </a:p>
          <a:p>
            <a:endParaRPr lang="en-GB" dirty="0" smtClean="0"/>
          </a:p>
          <a:p>
            <a:r>
              <a:rPr lang="en-GB" b="1" dirty="0" smtClean="0"/>
              <a:t>(Fourth bullet)</a:t>
            </a:r>
            <a:r>
              <a:rPr lang="en-GB" dirty="0" smtClean="0"/>
              <a:t> The purity and nature of chemicals and other substances, which might have an impact on safety, related systems are specified and controlled. </a:t>
            </a:r>
          </a:p>
          <a:p>
            <a:pPr marL="177691" indent="-177691" defTabSz="947684">
              <a:buFont typeface="Arial" panose="020B0604020202020204" pitchFamily="34" charset="0"/>
              <a:buChar char="•"/>
              <a:defRPr/>
            </a:pPr>
            <a:r>
              <a:rPr lang="en-GB" dirty="0" smtClean="0"/>
              <a:t>Before being used the specified values are verified by certification or by chemical analysis.</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70</a:t>
            </a:fld>
            <a:endParaRPr lang="sl-SI" dirty="0"/>
          </a:p>
        </p:txBody>
      </p:sp>
    </p:spTree>
    <p:extLst>
      <p:ext uri="{BB962C8B-B14F-4D97-AF65-F5344CB8AC3E}">
        <p14:creationId xmlns="" xmlns:p14="http://schemas.microsoft.com/office/powerpoint/2010/main" val="42564527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Emergency preparedness is the capability to take actions that will effectively mitigate the consequences of an emergency for human health and safety, quality of life, property and the environment. </a:t>
            </a:r>
          </a:p>
          <a:p>
            <a:r>
              <a:rPr lang="en-GB" b="1" dirty="0" smtClean="0"/>
              <a:t>(Additional text) </a:t>
            </a:r>
            <a:r>
              <a:rPr lang="en-GB" dirty="0" smtClean="0"/>
              <a:t>This section refers to emergency planning and preparedness both on-site of the nuclear plant (operator responsibility) and off-site area (mostly local and state authorities responsibility).</a:t>
            </a:r>
          </a:p>
          <a:p>
            <a:endParaRPr lang="en-GB" dirty="0" smtClean="0"/>
          </a:p>
          <a:p>
            <a:r>
              <a:rPr lang="en-GB" b="1" dirty="0" smtClean="0"/>
              <a:t>(Second bullet)</a:t>
            </a:r>
            <a:r>
              <a:rPr lang="en-GB" dirty="0" smtClean="0"/>
              <a:t> The practical goals of emergency response in a nuclear or radiological emergency are:</a:t>
            </a:r>
            <a:endParaRPr lang="sl-SI" dirty="0" smtClean="0"/>
          </a:p>
          <a:p>
            <a:pPr marL="177691" indent="-177691">
              <a:buFont typeface="Arial" panose="020B0604020202020204" pitchFamily="34" charset="0"/>
              <a:buChar char="•"/>
            </a:pPr>
            <a:r>
              <a:rPr lang="en-GB" dirty="0" smtClean="0"/>
              <a:t>To regain control of the situation;</a:t>
            </a:r>
            <a:endParaRPr lang="sl-SI" dirty="0" smtClean="0"/>
          </a:p>
          <a:p>
            <a:pPr marL="177691" indent="-177691">
              <a:buFont typeface="Arial" panose="020B0604020202020204" pitchFamily="34" charset="0"/>
              <a:buChar char="•"/>
            </a:pPr>
            <a:r>
              <a:rPr lang="en-GB" dirty="0" smtClean="0"/>
              <a:t>To prevent or mitigate consequences at the site;</a:t>
            </a:r>
            <a:endParaRPr lang="sl-SI" dirty="0" smtClean="0"/>
          </a:p>
          <a:p>
            <a:pPr marL="177691" indent="-177691">
              <a:buFont typeface="Arial" panose="020B0604020202020204" pitchFamily="34" charset="0"/>
              <a:buChar char="•"/>
            </a:pPr>
            <a:r>
              <a:rPr lang="en-GB" dirty="0" smtClean="0"/>
              <a:t>To prevent the occurrence of deterministic health effects in workers and the public;</a:t>
            </a:r>
            <a:endParaRPr lang="sl-SI" dirty="0" smtClean="0"/>
          </a:p>
          <a:p>
            <a:pPr marL="177691" indent="-177691">
              <a:buFont typeface="Arial" panose="020B0604020202020204" pitchFamily="34" charset="0"/>
              <a:buChar char="•"/>
            </a:pPr>
            <a:r>
              <a:rPr lang="en-GB" dirty="0" smtClean="0"/>
              <a:t>To render first aid and manage the treatment of radiation injuries;</a:t>
            </a:r>
            <a:endParaRPr lang="sl-SI" dirty="0" smtClean="0"/>
          </a:p>
          <a:p>
            <a:pPr marL="177691" indent="-177691">
              <a:buFont typeface="Arial" panose="020B0604020202020204" pitchFamily="34" charset="0"/>
              <a:buChar char="•"/>
            </a:pPr>
            <a:r>
              <a:rPr lang="en-GB" dirty="0" smtClean="0"/>
              <a:t>To prevent, to the extent practicable, the occurrence of stochastic health effects in the population;</a:t>
            </a:r>
            <a:endParaRPr lang="sl-SI" dirty="0" smtClean="0"/>
          </a:p>
          <a:p>
            <a:pPr marL="177691" indent="-177691">
              <a:buFont typeface="Arial" panose="020B0604020202020204" pitchFamily="34" charset="0"/>
              <a:buChar char="•"/>
            </a:pPr>
            <a:r>
              <a:rPr lang="en-GB" dirty="0" smtClean="0"/>
              <a:t>To prevent, to the extent practicable, the occurrence of adverse non-radiological effects on individuals and among the population;</a:t>
            </a:r>
            <a:endParaRPr lang="sl-SI" dirty="0" smtClean="0"/>
          </a:p>
          <a:p>
            <a:pPr marL="177691" indent="-177691">
              <a:buFont typeface="Arial" panose="020B0604020202020204" pitchFamily="34" charset="0"/>
              <a:buChar char="•"/>
            </a:pPr>
            <a:r>
              <a:rPr lang="en-GB" dirty="0" smtClean="0"/>
              <a:t>To protect, to the extent practicable, the environment and property;</a:t>
            </a:r>
            <a:endParaRPr lang="sl-SI" dirty="0" smtClean="0"/>
          </a:p>
          <a:p>
            <a:pPr marL="177691" indent="-177691">
              <a:buFont typeface="Arial" panose="020B0604020202020204" pitchFamily="34" charset="0"/>
              <a:buChar char="•"/>
            </a:pPr>
            <a:r>
              <a:rPr lang="en-GB" dirty="0" smtClean="0"/>
              <a:t>To prepare, to the extent practicable, for the resumption of normal social and economic activity.</a:t>
            </a:r>
            <a:endParaRPr lang="sl-SI"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71</a:t>
            </a:fld>
            <a:endParaRPr lang="sl-SI" dirty="0"/>
          </a:p>
        </p:txBody>
      </p:sp>
    </p:spTree>
    <p:extLst>
      <p:ext uri="{BB962C8B-B14F-4D97-AF65-F5344CB8AC3E}">
        <p14:creationId xmlns="" xmlns:p14="http://schemas.microsoft.com/office/powerpoint/2010/main" val="22973282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In a consolidated approach, the elements to be evaluated may be addressed by the operator, the local authorities or the national authorities, or by a combination thereof, so long as the arrangements are well coordinated. Weaknesses at one level could be compensated at another.</a:t>
            </a:r>
          </a:p>
          <a:p>
            <a:endParaRPr lang="en-GB" dirty="0" smtClean="0"/>
          </a:p>
          <a:p>
            <a:r>
              <a:rPr lang="en-GB" b="1" dirty="0" smtClean="0"/>
              <a:t>(Second bullet)</a:t>
            </a:r>
            <a:r>
              <a:rPr lang="en-GB" dirty="0" smtClean="0"/>
              <a:t> Arrangements including clearly assigned authorities and responsibilities, organization, coordination, personnel, plans, procedures, facilities, equipment and training are in place to provide reasonable assurance of an effective response in the case of any nuclear or radiological emergency at the site that meets the practical goals of emergency response.</a:t>
            </a:r>
          </a:p>
          <a:p>
            <a:endParaRPr lang="en-GB" b="1" dirty="0" smtClean="0"/>
          </a:p>
          <a:p>
            <a:pPr defTabSz="947684">
              <a:defRPr/>
            </a:pPr>
            <a:r>
              <a:rPr lang="en-GB" b="1" dirty="0" smtClean="0"/>
              <a:t>(Third bullet)</a:t>
            </a:r>
            <a:r>
              <a:rPr lang="en-GB" dirty="0" smtClean="0"/>
              <a:t> An effective administrative framework is available for the planning, implementation, co-ordination and control of emergency preparedness activities. This framework is well documented, defining responsibilities and authorities and appropriately consider the requirements of the regulatory authority.</a:t>
            </a:r>
            <a:endParaRPr lang="sl-SI" dirty="0" smtClean="0"/>
          </a:p>
          <a:p>
            <a:endParaRPr lang="en-GB" b="1" dirty="0" smtClean="0"/>
          </a:p>
          <a:p>
            <a:pPr defTabSz="947684">
              <a:defRPr/>
            </a:pPr>
            <a:r>
              <a:rPr lang="en-GB" b="1" dirty="0" smtClean="0"/>
              <a:t>(Fourth bullet)</a:t>
            </a:r>
            <a:r>
              <a:rPr lang="en-GB" dirty="0" smtClean="0"/>
              <a:t> The operating organisation policy ensures that all emergency preparedness activities at the plant are properly organized and are integrated with those of the operating organisation's headquarters organization, the relevant emergency services, the local and national authorities, with due consideration to interface implications. Authorities and responsibilities are well established and clear among all organizations involved.</a:t>
            </a:r>
            <a:endParaRPr lang="sl-SI" dirty="0" smtClean="0"/>
          </a:p>
          <a:p>
            <a:endParaRPr lang="en-GB" b="1"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72</a:t>
            </a:fld>
            <a:endParaRPr lang="sl-SI" dirty="0"/>
          </a:p>
        </p:txBody>
      </p:sp>
    </p:spTree>
    <p:extLst>
      <p:ext uri="{BB962C8B-B14F-4D97-AF65-F5344CB8AC3E}">
        <p14:creationId xmlns="" xmlns:p14="http://schemas.microsoft.com/office/powerpoint/2010/main" val="1312620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(Second bullet)</a:t>
            </a:r>
            <a:r>
              <a:rPr lang="en-GB" baseline="0" dirty="0" smtClean="0"/>
              <a:t> </a:t>
            </a:r>
            <a:r>
              <a:rPr lang="en-GB" dirty="0" smtClean="0"/>
              <a:t>The response organizations periodically conduct a review in order to ensure that all the events (including those of very low probability) that could necessitate an emergency response are addressed by the emergency arrangements. This includes a review and appropriate revision of the emergency arrangements before any revisions to existing operations or new operations are commenced on the site or nearby that may result in events warranting an emergency response.</a:t>
            </a:r>
          </a:p>
          <a:p>
            <a:endParaRPr lang="en-GB" dirty="0" smtClean="0"/>
          </a:p>
          <a:p>
            <a:pPr defTabSz="947684">
              <a:defRPr/>
            </a:pPr>
            <a:r>
              <a:rPr lang="en-GB" b="1" dirty="0" smtClean="0"/>
              <a:t>(Third bullet)</a:t>
            </a:r>
            <a:r>
              <a:rPr lang="en-GB" dirty="0" smtClean="0"/>
              <a:t> Approved emergency plans clearly allocate responsibilities and provide a basis for development of procedures, training and other arrangements that provide for a coordinated response by the operating organization and other authorities.</a:t>
            </a:r>
            <a:endParaRPr lang="sl-SI" dirty="0" smtClean="0"/>
          </a:p>
          <a:p>
            <a:pPr defTabSz="947684">
              <a:defRPr/>
            </a:pPr>
            <a:endParaRPr lang="en-GB" dirty="0" smtClean="0"/>
          </a:p>
          <a:p>
            <a:r>
              <a:rPr lang="en-GB" b="1" dirty="0" smtClean="0"/>
              <a:t>(Fourth bullet) </a:t>
            </a:r>
            <a:r>
              <a:rPr lang="en-GB" dirty="0" smtClean="0"/>
              <a:t>The emergency plans include arrangements for emergencies involving a combination of non-nuclear and nuclear hazards and response of conventional response organizations such as law enforcement.</a:t>
            </a:r>
            <a:endParaRPr lang="en-GB" b="1"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73</a:t>
            </a:fld>
            <a:endParaRPr lang="sl-SI" dirty="0"/>
          </a:p>
        </p:txBody>
      </p:sp>
    </p:spTree>
    <p:extLst>
      <p:ext uri="{BB962C8B-B14F-4D97-AF65-F5344CB8AC3E}">
        <p14:creationId xmlns="" xmlns:p14="http://schemas.microsoft.com/office/powerpoint/2010/main" val="14876149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Procedures and analytical tools are available, validated and provide detailed guidance for the rapid and effective implementation of the response functions.</a:t>
            </a:r>
          </a:p>
          <a:p>
            <a:endParaRPr lang="en-GB" b="1" dirty="0" smtClean="0"/>
          </a:p>
          <a:p>
            <a:r>
              <a:rPr lang="en-GB" b="1" dirty="0" smtClean="0"/>
              <a:t>(Second bullet) </a:t>
            </a:r>
            <a:r>
              <a:rPr lang="en-GB" dirty="0" smtClean="0"/>
              <a:t>Facilities are provided for adequate on-site and off-site emergency response with appropriate communications and equipment that can be brought into operation without delay in the event of an emergency.</a:t>
            </a:r>
          </a:p>
          <a:p>
            <a:endParaRPr lang="en-GB" b="1" dirty="0" smtClean="0"/>
          </a:p>
          <a:p>
            <a:r>
              <a:rPr lang="en-GB" b="1" dirty="0" smtClean="0"/>
              <a:t>(Third bullet)</a:t>
            </a:r>
            <a:r>
              <a:rPr lang="en-GB" dirty="0" smtClean="0"/>
              <a:t> Adequate emergency equipment and resources, communication systems, documentation (such as procedures, checklists, telephone numbers, and manuals) are available where needed to properly initiate and support the emergency response actions. Necessary data transfer and communication is also available.</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74</a:t>
            </a:fld>
            <a:endParaRPr lang="sl-SI" dirty="0"/>
          </a:p>
        </p:txBody>
      </p:sp>
    </p:spTree>
    <p:extLst>
      <p:ext uri="{BB962C8B-B14F-4D97-AF65-F5344CB8AC3E}">
        <p14:creationId xmlns="" xmlns:p14="http://schemas.microsoft.com/office/powerpoint/2010/main" val="36191566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A comprehensive, documented training programme is provided for developing and maintaining the necessary knowledge, skills and physical ability required for all persons having duties under the emergency plans, to enable them to respond correctly and efficiently in the event of an emergency.</a:t>
            </a:r>
          </a:p>
          <a:p>
            <a:endParaRPr lang="en-GB" dirty="0" smtClean="0"/>
          </a:p>
          <a:p>
            <a:r>
              <a:rPr lang="en-GB" b="1" dirty="0" smtClean="0"/>
              <a:t>(Second bullet)</a:t>
            </a:r>
            <a:r>
              <a:rPr lang="en-GB" dirty="0" smtClean="0"/>
              <a:t> A programme of periodic drills and exercises is set up to reinforce the training and assess the effectiveness of the emergency response capability.</a:t>
            </a:r>
          </a:p>
          <a:p>
            <a:endParaRPr lang="en-GB" dirty="0" smtClean="0"/>
          </a:p>
        </p:txBody>
      </p:sp>
      <p:sp>
        <p:nvSpPr>
          <p:cNvPr id="4" name="Slide Number Placeholder 3"/>
          <p:cNvSpPr>
            <a:spLocks noGrp="1"/>
          </p:cNvSpPr>
          <p:nvPr>
            <p:ph type="sldNum" sz="quarter" idx="10"/>
          </p:nvPr>
        </p:nvSpPr>
        <p:spPr/>
        <p:txBody>
          <a:bodyPr/>
          <a:lstStyle/>
          <a:p>
            <a:fld id="{A08AD240-CF06-47CD-99C3-8035E057ED30}" type="slidenum">
              <a:rPr lang="sl-SI" smtClean="0"/>
              <a:pPr/>
              <a:t>75</a:t>
            </a:fld>
            <a:endParaRPr lang="sl-SI" dirty="0"/>
          </a:p>
        </p:txBody>
      </p:sp>
    </p:spTree>
    <p:extLst>
      <p:ext uri="{BB962C8B-B14F-4D97-AF65-F5344CB8AC3E}">
        <p14:creationId xmlns="" xmlns:p14="http://schemas.microsoft.com/office/powerpoint/2010/main" val="2501563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11</a:t>
            </a:fld>
            <a:endParaRPr lang="sl-SI" dirty="0"/>
          </a:p>
        </p:txBody>
      </p:sp>
    </p:spTree>
    <p:extLst>
      <p:ext uri="{BB962C8B-B14F-4D97-AF65-F5344CB8AC3E}">
        <p14:creationId xmlns="" xmlns:p14="http://schemas.microsoft.com/office/powerpoint/2010/main" val="41520827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Commissioning is the process during which plant components, systems and structures having been constructed, are tested and placed in operation with the objective of verifying that these are in accordance with the design assumptions. This process continues until the plant is at full power and required testing at this power level has been conducted.</a:t>
            </a:r>
          </a:p>
          <a:p>
            <a:endParaRPr lang="en-GB" b="1" dirty="0" smtClean="0"/>
          </a:p>
          <a:p>
            <a:r>
              <a:rPr lang="en-GB" b="1" dirty="0" smtClean="0"/>
              <a:t>(Second bullet)</a:t>
            </a:r>
            <a:r>
              <a:rPr lang="en-GB" dirty="0" smtClean="0"/>
              <a:t> Commissioning also includes testing prior and subsequent to fuel loading. It is therefore essential to safety that the commissioning programme and individual system testing be designed in such a way that those design assumptions can be verified and quality can be assured throughout the commissioning process.</a:t>
            </a:r>
          </a:p>
          <a:p>
            <a:endParaRPr lang="en-GB" b="1" dirty="0" smtClean="0"/>
          </a:p>
          <a:p>
            <a:r>
              <a:rPr lang="en-GB" b="1" dirty="0" smtClean="0"/>
              <a:t>(Third bullet)</a:t>
            </a:r>
            <a:r>
              <a:rPr lang="en-GB" dirty="0" smtClean="0"/>
              <a:t> The commissioning process is the best scenario to prepare personnel and procedures for the normal operation of the plant. Operating personnel in all disciplines are involved as much as possible in commissioning activities and the operating procedures are validated to the practicable extent with the participation of future operating staff.</a:t>
            </a:r>
          </a:p>
          <a:p>
            <a:endParaRPr lang="en-GB" b="1" dirty="0" smtClean="0"/>
          </a:p>
          <a:p>
            <a:r>
              <a:rPr lang="en-GB" b="1" dirty="0" smtClean="0"/>
              <a:t>(Fourth bullet)</a:t>
            </a:r>
            <a:r>
              <a:rPr lang="en-GB" dirty="0" smtClean="0"/>
              <a:t> The commissioning programme and results are an important part of the licensing process of the plant. Clear and well defined responsibilities and requirements for the operating, commissioning and regulatory organizations are essential to satisfy in a timely manner the licensing requirements for the plant.</a:t>
            </a:r>
          </a:p>
          <a:p>
            <a:endParaRPr lang="en-GB" b="1" dirty="0" smtClean="0"/>
          </a:p>
          <a:p>
            <a:pPr defTabSz="947684">
              <a:defRPr/>
            </a:pPr>
            <a:r>
              <a:rPr lang="en-GB" b="1" dirty="0" smtClean="0"/>
              <a:t>(Fifth bullet)</a:t>
            </a:r>
            <a:r>
              <a:rPr lang="en-GB" dirty="0" smtClean="0"/>
              <a:t> The responsibility for the plant is eventually transferred to the operating organization. This could be done gradually or in specified stages. Quality and comprehensiveness of this handover is necessary to ensure an adequate history and that the plant meets the design intent.</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76</a:t>
            </a:fld>
            <a:endParaRPr lang="sl-SI" dirty="0"/>
          </a:p>
        </p:txBody>
      </p:sp>
    </p:spTree>
    <p:extLst>
      <p:ext uri="{BB962C8B-B14F-4D97-AF65-F5344CB8AC3E}">
        <p14:creationId xmlns="" xmlns:p14="http://schemas.microsoft.com/office/powerpoint/2010/main" val="20244324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a:t>
            </a:r>
            <a:r>
              <a:rPr lang="en-GB" b="1" baseline="0" dirty="0" smtClean="0"/>
              <a:t> bullet</a:t>
            </a:r>
            <a:r>
              <a:rPr lang="en-GB" b="1" dirty="0" smtClean="0"/>
              <a:t>)</a:t>
            </a:r>
            <a:r>
              <a:rPr lang="en-GB" dirty="0" smtClean="0"/>
              <a:t> Responsibility for commissioning may rest with a contractor, the construction organization or the operating organization. </a:t>
            </a:r>
          </a:p>
          <a:p>
            <a:endParaRPr lang="en-GB" dirty="0" smtClean="0"/>
          </a:p>
          <a:p>
            <a:r>
              <a:rPr lang="en-GB" b="1" dirty="0" smtClean="0"/>
              <a:t>(Second</a:t>
            </a:r>
            <a:r>
              <a:rPr lang="en-GB" b="1" baseline="0" dirty="0" smtClean="0"/>
              <a:t> bullet</a:t>
            </a:r>
            <a:r>
              <a:rPr lang="en-GB" b="1" dirty="0" smtClean="0"/>
              <a:t>) </a:t>
            </a:r>
            <a:r>
              <a:rPr lang="en-GB" dirty="0" smtClean="0"/>
              <a:t>Nevertheless, since the time of fuel load the responsibility for nuclear safety must rests with the license holder, usually the operating organization. </a:t>
            </a:r>
          </a:p>
          <a:p>
            <a:endParaRPr lang="en-GB" dirty="0" smtClean="0"/>
          </a:p>
          <a:p>
            <a:r>
              <a:rPr lang="en-GB" b="1" dirty="0" smtClean="0"/>
              <a:t>(Third bullet)</a:t>
            </a:r>
            <a:r>
              <a:rPr lang="en-GB" dirty="0" smtClean="0"/>
              <a:t> A sufficient number of qualified personnel must be available during all stages of commissioning. Operating personnel and plant technical staff is involved in the commissioning process to the extent necessary for ensuring proper preparation of the operational phase.</a:t>
            </a:r>
          </a:p>
          <a:p>
            <a:endParaRPr lang="en-GB" dirty="0" smtClean="0"/>
          </a:p>
          <a:p>
            <a:pPr defTabSz="947684">
              <a:defRPr/>
            </a:pPr>
            <a:r>
              <a:rPr lang="en-GB" b="1" dirty="0" smtClean="0"/>
              <a:t>(Fourth bullet)</a:t>
            </a:r>
            <a:r>
              <a:rPr lang="en-GB" dirty="0" smtClean="0"/>
              <a:t> The responsibility of the regulatory authority in the commissioning programme is clearly defined and well understood by the commissioning organization and operating organization.</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77</a:t>
            </a:fld>
            <a:endParaRPr lang="sl-SI" dirty="0"/>
          </a:p>
        </p:txBody>
      </p:sp>
    </p:spTree>
    <p:extLst>
      <p:ext uri="{BB962C8B-B14F-4D97-AF65-F5344CB8AC3E}">
        <p14:creationId xmlns="" xmlns:p14="http://schemas.microsoft.com/office/powerpoint/2010/main" val="14424195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a:t>
            </a:r>
            <a:r>
              <a:rPr lang="en-GB" b="1" baseline="0" dirty="0" smtClean="0"/>
              <a:t> bullet</a:t>
            </a:r>
            <a:r>
              <a:rPr lang="en-GB" b="1" dirty="0" smtClean="0"/>
              <a:t>)</a:t>
            </a:r>
            <a:r>
              <a:rPr lang="en-GB" dirty="0" smtClean="0"/>
              <a:t> The commissioning programme is a </a:t>
            </a:r>
            <a:r>
              <a:rPr lang="en-GB" b="1" dirty="0" smtClean="0"/>
              <a:t>management tool</a:t>
            </a:r>
            <a:r>
              <a:rPr lang="en-GB" dirty="0" smtClean="0"/>
              <a:t> which allows those responsible to satisfy themselves that the scope and sequence of the commissioning process is adequate for the purpose and against which it may be controlled.</a:t>
            </a:r>
          </a:p>
          <a:p>
            <a:pPr marL="177691" indent="-177691">
              <a:buFont typeface="Arial" panose="020B0604020202020204" pitchFamily="34" charset="0"/>
              <a:buChar char="•"/>
            </a:pPr>
            <a:r>
              <a:rPr lang="en-GB" dirty="0" smtClean="0"/>
              <a:t>It also provides a reference against which the </a:t>
            </a:r>
            <a:r>
              <a:rPr lang="en-GB" b="1" dirty="0" smtClean="0"/>
              <a:t>regulator</a:t>
            </a:r>
            <a:r>
              <a:rPr lang="en-GB" dirty="0" smtClean="0"/>
              <a:t> may monitor and approve the process and allocation of safety responsibilities at different stages during the commissioning process from fuel arrival at the plant to full power operation.</a:t>
            </a:r>
          </a:p>
          <a:p>
            <a:endParaRPr lang="en-GB" dirty="0" smtClean="0"/>
          </a:p>
          <a:p>
            <a:r>
              <a:rPr lang="en-GB" b="1" dirty="0" smtClean="0"/>
              <a:t>(Second bullet)</a:t>
            </a:r>
            <a:r>
              <a:rPr lang="en-GB" dirty="0" smtClean="0">
                <a:effectLst/>
              </a:rPr>
              <a:t> A good commissioning programme is structured to ensure that the following objectives are met:</a:t>
            </a:r>
            <a:endParaRPr lang="sl-SI" dirty="0" smtClean="0">
              <a:effectLst/>
            </a:endParaRPr>
          </a:p>
          <a:p>
            <a:pPr marL="177691" indent="-177691">
              <a:buFont typeface="Arial" panose="020B0604020202020204" pitchFamily="34" charset="0"/>
              <a:buChar char="•"/>
            </a:pPr>
            <a:r>
              <a:rPr lang="en-GB" dirty="0" smtClean="0"/>
              <a:t>All the tests necessary to demonstrate that the installed plant satisfy the design intent are conducted.</a:t>
            </a:r>
            <a:endParaRPr lang="sl-SI" dirty="0" smtClean="0"/>
          </a:p>
          <a:p>
            <a:pPr marL="177691" indent="-177691">
              <a:buFont typeface="Arial" panose="020B0604020202020204" pitchFamily="34" charset="0"/>
              <a:buChar char="•"/>
            </a:pPr>
            <a:r>
              <a:rPr lang="en-GB" dirty="0" smtClean="0"/>
              <a:t>The tests are performed in a logical sequence.</a:t>
            </a:r>
            <a:endParaRPr lang="sl-SI" dirty="0" smtClean="0"/>
          </a:p>
          <a:p>
            <a:pPr marL="177691" indent="-177691">
              <a:buFont typeface="Arial" panose="020B0604020202020204" pitchFamily="34" charset="0"/>
              <a:buChar char="•"/>
            </a:pPr>
            <a:r>
              <a:rPr lang="en-GB" dirty="0" smtClean="0"/>
              <a:t>The programme provides a means of identifying hold points in the commissioning process.</a:t>
            </a:r>
            <a:endParaRPr lang="sl-SI" dirty="0" smtClean="0"/>
          </a:p>
          <a:p>
            <a:pPr marL="177691" indent="-177691">
              <a:buFont typeface="Arial" panose="020B0604020202020204" pitchFamily="34" charset="0"/>
              <a:buChar char="•"/>
            </a:pPr>
            <a:r>
              <a:rPr lang="en-GB" dirty="0" smtClean="0"/>
              <a:t>Operation personnel trained and procedures </a:t>
            </a:r>
            <a:r>
              <a:rPr lang="en-GB" dirty="0" smtClean="0"/>
              <a:t>validated. Commissioning </a:t>
            </a:r>
            <a:r>
              <a:rPr lang="en-GB" dirty="0" smtClean="0"/>
              <a:t>activities are scheduled to align them with critical path activities and take into consideration all organizations involved. </a:t>
            </a:r>
            <a:r>
              <a:rPr lang="en-GB" dirty="0" smtClean="0"/>
              <a:t>The </a:t>
            </a:r>
            <a:r>
              <a:rPr lang="en-GB" dirty="0" smtClean="0"/>
              <a:t>schedule will ensure that tests are performed in a logical sequence.</a:t>
            </a:r>
            <a:endParaRPr lang="sl-SI" dirty="0" smtClean="0"/>
          </a:p>
          <a:p>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78</a:t>
            </a:fld>
            <a:endParaRPr lang="sl-SI" dirty="0"/>
          </a:p>
        </p:txBody>
      </p:sp>
    </p:spTree>
    <p:extLst>
      <p:ext uri="{BB962C8B-B14F-4D97-AF65-F5344CB8AC3E}">
        <p14:creationId xmlns="" xmlns:p14="http://schemas.microsoft.com/office/powerpoint/2010/main" val="22653577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684">
              <a:defRPr/>
            </a:pPr>
            <a:r>
              <a:rPr lang="en-GB" b="1" dirty="0" smtClean="0"/>
              <a:t>(First bullet)</a:t>
            </a:r>
            <a:r>
              <a:rPr lang="en-GB" dirty="0" smtClean="0"/>
              <a:t> The commissioning of a NPP is a relatively quick transition from construction to operation. Throughout this process, significant changes in methods and disciplines occur. For this reason training and assessment of the commissioning personnel is well established, understood and conducted in adequate time in order to meet the quality requirements of the commissioning programme at any time.</a:t>
            </a:r>
            <a:endParaRPr lang="sl-SI" dirty="0" smtClean="0"/>
          </a:p>
          <a:p>
            <a:endParaRPr lang="en-GB" b="1" dirty="0" smtClean="0"/>
          </a:p>
          <a:p>
            <a:r>
              <a:rPr lang="en-GB" b="1" dirty="0" smtClean="0"/>
              <a:t>(Second bullet)</a:t>
            </a:r>
            <a:r>
              <a:rPr lang="en-GB" dirty="0" smtClean="0"/>
              <a:t> Training must be well staffed with experienced personnel in all subjects and the training programme contains specific commissioning aspects. Designers, vendors, main contractors and operations are encouraged to participate in the training programme because of the close interaction during this phase.</a:t>
            </a:r>
          </a:p>
          <a:p>
            <a:endParaRPr lang="en-GB" b="1" dirty="0" smtClean="0"/>
          </a:p>
          <a:p>
            <a:r>
              <a:rPr lang="en-GB" b="1" dirty="0" smtClean="0"/>
              <a:t>(Third bullet)</a:t>
            </a:r>
            <a:r>
              <a:rPr lang="en-GB" dirty="0" smtClean="0"/>
              <a:t> The test procedures define in detail how each equipment or system will be commissioned and thus form the core of the commissioning process. </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79</a:t>
            </a:fld>
            <a:endParaRPr lang="sl-SI" dirty="0"/>
          </a:p>
        </p:txBody>
      </p:sp>
    </p:spTree>
    <p:extLst>
      <p:ext uri="{BB962C8B-B14F-4D97-AF65-F5344CB8AC3E}">
        <p14:creationId xmlns="" xmlns:p14="http://schemas.microsoft.com/office/powerpoint/2010/main" val="16783862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The responsibilities of the construction group in relation to the commissioning process include the following:</a:t>
            </a:r>
            <a:endParaRPr lang="sl-SI" dirty="0" smtClean="0"/>
          </a:p>
          <a:p>
            <a:pPr marL="177691" indent="-177691">
              <a:buFont typeface="Arial" panose="020B0604020202020204" pitchFamily="34" charset="0"/>
              <a:buChar char="•"/>
            </a:pPr>
            <a:r>
              <a:rPr lang="en-GB" dirty="0" smtClean="0"/>
              <a:t>To ensure that the installation of structures, systems and components has been completed in accordance with design requirements and specifications.</a:t>
            </a:r>
            <a:endParaRPr lang="sl-SI" dirty="0" smtClean="0"/>
          </a:p>
          <a:p>
            <a:pPr marL="177691" indent="-177691">
              <a:buFont typeface="Arial" panose="020B0604020202020204" pitchFamily="34" charset="0"/>
              <a:buChar char="•"/>
            </a:pPr>
            <a:r>
              <a:rPr lang="en-GB" dirty="0" smtClean="0"/>
              <a:t>To make suitable arrangements for surveillance and maintenance to prevent deterioration after the completion of installation and before the handover.</a:t>
            </a:r>
            <a:endParaRPr lang="sl-SI" dirty="0" smtClean="0"/>
          </a:p>
          <a:p>
            <a:pPr marL="177691" indent="-177691">
              <a:buFont typeface="Arial" panose="020B0604020202020204" pitchFamily="34" charset="0"/>
              <a:buChar char="•"/>
            </a:pPr>
            <a:r>
              <a:rPr lang="en-GB" dirty="0" smtClean="0"/>
              <a:t>To issue certificates of completion of installation giving the necessary assurances to the commissioning group.</a:t>
            </a:r>
            <a:endParaRPr lang="sl-SI" dirty="0" smtClean="0"/>
          </a:p>
          <a:p>
            <a:pPr marL="177691" indent="-177691">
              <a:buFont typeface="Arial" panose="020B0604020202020204" pitchFamily="34" charset="0"/>
              <a:buChar char="•"/>
            </a:pPr>
            <a:r>
              <a:rPr lang="en-GB" dirty="0" smtClean="0"/>
              <a:t>To provide, for use as baseline data, as-built documentation of installation and test certificates, highlighting design changes and concessions.</a:t>
            </a:r>
            <a:endParaRPr lang="sl-SI" dirty="0" smtClean="0"/>
          </a:p>
          <a:p>
            <a:pPr marL="177691" indent="-177691">
              <a:buFont typeface="Arial" panose="020B0604020202020204" pitchFamily="34" charset="0"/>
              <a:buChar char="•"/>
            </a:pPr>
            <a:r>
              <a:rPr lang="en-GB" dirty="0" smtClean="0"/>
              <a:t>To transfer the installed systems to the commissioning group using a system of documents such as transfer certificates.</a:t>
            </a:r>
            <a:endParaRPr lang="sl-SI" dirty="0" smtClean="0"/>
          </a:p>
          <a:p>
            <a:pPr marL="177691" indent="-177691">
              <a:buFont typeface="Arial" panose="020B0604020202020204" pitchFamily="34" charset="0"/>
              <a:buChar char="•"/>
            </a:pPr>
            <a:r>
              <a:rPr lang="en-GB" dirty="0" smtClean="0"/>
              <a:t>To correct deficiencies in installation detected in commissioning.</a:t>
            </a:r>
            <a:endParaRPr lang="sl-SI" dirty="0" smtClean="0"/>
          </a:p>
          <a:p>
            <a:endParaRPr lang="en-GB" dirty="0" smtClean="0"/>
          </a:p>
          <a:p>
            <a:r>
              <a:rPr lang="en-GB" b="1" dirty="0" smtClean="0"/>
              <a:t>(Second bullet)</a:t>
            </a:r>
            <a:r>
              <a:rPr lang="en-GB" dirty="0" smtClean="0"/>
              <a:t> The quality of maintenance activities must follow operation QA standards during commissioning, especially from core loading where the license holder would be responsible to ensure this.</a:t>
            </a:r>
          </a:p>
          <a:p>
            <a:endParaRPr lang="en-GB" dirty="0" smtClean="0"/>
          </a:p>
          <a:p>
            <a:r>
              <a:rPr lang="en-GB" b="1" dirty="0" smtClean="0"/>
              <a:t>(Third bullet)</a:t>
            </a:r>
            <a:r>
              <a:rPr lang="en-GB" dirty="0" smtClean="0"/>
              <a:t> During the commissioning process a thorough validation of the design of the plant is carried out.</a:t>
            </a:r>
          </a:p>
          <a:p>
            <a:pPr marL="177691" indent="-177691">
              <a:buFont typeface="Arial" panose="020B0604020202020204" pitchFamily="34" charset="0"/>
              <a:buChar char="•"/>
            </a:pPr>
            <a:r>
              <a:rPr lang="en-GB" dirty="0" smtClean="0"/>
              <a:t>As a result, a comprehensive programme to identify weaknesses in design and equipment deficiencies is established.</a:t>
            </a:r>
          </a:p>
          <a:p>
            <a:endParaRPr lang="en-GB" dirty="0" smtClean="0"/>
          </a:p>
          <a:p>
            <a:r>
              <a:rPr lang="en-GB" b="1" dirty="0" smtClean="0"/>
              <a:t>(Fourth bullet)</a:t>
            </a:r>
            <a:r>
              <a:rPr lang="en-GB" dirty="0" smtClean="0"/>
              <a:t> Mechanisms exist at the plant to confirm that all design changes are approved and conform to the design intent.</a:t>
            </a:r>
          </a:p>
          <a:p>
            <a:pPr marL="177691" indent="-177691">
              <a:buFont typeface="Arial" panose="020B0604020202020204" pitchFamily="34" charset="0"/>
              <a:buChar char="•"/>
            </a:pPr>
            <a:r>
              <a:rPr lang="en-GB" dirty="0" smtClean="0"/>
              <a:t>This is achieved by thoroughly evaluating the proposed design changes prior to their implementation by all organizations involved and by testing the system or equipment after implementation of the changes.</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80</a:t>
            </a:fld>
            <a:endParaRPr lang="sl-SI" dirty="0"/>
          </a:p>
        </p:txBody>
      </p:sp>
    </p:spTree>
    <p:extLst>
      <p:ext uri="{BB962C8B-B14F-4D97-AF65-F5344CB8AC3E}">
        <p14:creationId xmlns="" xmlns:p14="http://schemas.microsoft.com/office/powerpoint/2010/main" val="23543342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(First bullet)</a:t>
            </a:r>
            <a:r>
              <a:rPr lang="en-GB" dirty="0" smtClean="0"/>
              <a:t> Initial fuel load is of great significance because it is the first time that the fuel is brought into a potential critical configuration. </a:t>
            </a:r>
          </a:p>
          <a:p>
            <a:pPr marL="177691" indent="-177691">
              <a:buFont typeface="Arial" panose="020B0604020202020204" pitchFamily="34" charset="0"/>
              <a:buChar char="•"/>
            </a:pPr>
            <a:r>
              <a:rPr lang="en-GB" dirty="0" smtClean="0"/>
              <a:t>This potential for criticality carries with it the potential for radiation hazards, contamination and even nuclear emergencies.</a:t>
            </a:r>
          </a:p>
          <a:p>
            <a:endParaRPr lang="en-GB" b="1" dirty="0" smtClean="0"/>
          </a:p>
          <a:p>
            <a:r>
              <a:rPr lang="en-GB" b="1" dirty="0" smtClean="0"/>
              <a:t>(Second bullet)</a:t>
            </a:r>
            <a:r>
              <a:rPr lang="en-GB" dirty="0" smtClean="0"/>
              <a:t> When the first fuel assembly is inserted into the reactor core, the responsibility for nuclear safety at the plant rests with the license holder or his designee, usually the plant manager. </a:t>
            </a:r>
          </a:p>
          <a:p>
            <a:endParaRPr lang="en-GB" dirty="0" smtClean="0"/>
          </a:p>
          <a:p>
            <a:r>
              <a:rPr lang="en-GB" b="1" dirty="0" smtClean="0"/>
              <a:t>(Third bullet)</a:t>
            </a:r>
            <a:r>
              <a:rPr lang="en-GB" dirty="0" smtClean="0"/>
              <a:t> Plant handover is the transfer of responsibilities for the plant.</a:t>
            </a:r>
          </a:p>
          <a:p>
            <a:pPr marL="177691" indent="-177691">
              <a:buFont typeface="Arial" panose="020B0604020202020204" pitchFamily="34" charset="0"/>
              <a:buChar char="•"/>
            </a:pPr>
            <a:r>
              <a:rPr lang="en-GB" dirty="0" smtClean="0"/>
              <a:t>This transfer is comprehensive and includes systems, equipment, structures and documentation and may include personnel.</a:t>
            </a:r>
          </a:p>
          <a:p>
            <a:endParaRPr lang="en-GB" dirty="0" smtClean="0"/>
          </a:p>
          <a:p>
            <a:r>
              <a:rPr lang="en-GB" b="1" dirty="0" smtClean="0"/>
              <a:t>(Fourth bullet)</a:t>
            </a:r>
            <a:r>
              <a:rPr lang="en-GB" dirty="0" smtClean="0"/>
              <a:t> Systems are transferred gradually to the operating organization as soon as the non-nuclear tests are performed and approved. In this way the operating organization can carry out the inspection in a thorough manner prior to acceptance. Systems are also transferred before the pre-nuclear tests are performed or approved, with exclusive operating responsibilities.</a:t>
            </a:r>
          </a:p>
          <a:p>
            <a:endParaRPr lang="en-GB" dirty="0" smtClean="0"/>
          </a:p>
          <a:p>
            <a:r>
              <a:rPr lang="en-GB" b="1" dirty="0" smtClean="0"/>
              <a:t>(Fifth bullet) </a:t>
            </a:r>
            <a:r>
              <a:rPr lang="en-GB" dirty="0" smtClean="0"/>
              <a:t>The transfer of documentation is a key feature in the handover process. </a:t>
            </a:r>
          </a:p>
          <a:p>
            <a:r>
              <a:rPr lang="en-GB" b="1" dirty="0" smtClean="0"/>
              <a:t>(Additional text)</a:t>
            </a:r>
            <a:r>
              <a:rPr lang="en-GB" dirty="0" smtClean="0"/>
              <a:t>This is done in system packages and take place over a reasonable period of time in order for the plant to be able to make a comprehensive review of every package.</a:t>
            </a:r>
            <a:endParaRPr lang="en-GB" b="1"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81</a:t>
            </a:fld>
            <a:endParaRPr lang="sl-SI" dirty="0"/>
          </a:p>
        </p:txBody>
      </p:sp>
    </p:spTree>
    <p:extLst>
      <p:ext uri="{BB962C8B-B14F-4D97-AF65-F5344CB8AC3E}">
        <p14:creationId xmlns="" xmlns:p14="http://schemas.microsoft.com/office/powerpoint/2010/main" val="40493766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view of the long term importance of </a:t>
            </a:r>
            <a:r>
              <a:rPr lang="en-US" baseline="0" dirty="0" smtClean="0"/>
              <a:t> </a:t>
            </a:r>
            <a:r>
              <a:rPr lang="en-US" dirty="0" smtClean="0"/>
              <a:t>nuclear safety, the capture and preservation of operating experience information is of utmost importance to facilitate the transfer of knowledge and </a:t>
            </a:r>
            <a:r>
              <a:rPr lang="en-US" baseline="0" dirty="0" smtClean="0"/>
              <a:t> </a:t>
            </a:r>
            <a:r>
              <a:rPr lang="en-US" dirty="0" smtClean="0"/>
              <a:t>skills to the next generation. This requires a new and well organized database </a:t>
            </a:r>
            <a:r>
              <a:rPr lang="en-US" baseline="0" dirty="0" smtClean="0"/>
              <a:t> </a:t>
            </a:r>
            <a:r>
              <a:rPr lang="en-US" dirty="0" smtClean="0"/>
              <a:t>where the information of interest can be searched by properly arranged topics. </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82</a:t>
            </a:fld>
            <a:endParaRPr lang="en-GB"/>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Answer</a:t>
            </a:r>
            <a:r>
              <a:rPr lang="en-US" b="1" baseline="0" dirty="0" smtClean="0"/>
              <a:t> 1:</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To ensure safe and effective methods of working and uniformity of performance, the nuclear power plant must have administrative procedures, rules and instructions which cover all aspects of plant operation and are applicable to all personnel on site.</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dirty="0" smtClean="0"/>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Answer</a:t>
            </a:r>
            <a:r>
              <a:rPr lang="en-US" b="1" baseline="0" dirty="0" smtClean="0"/>
              <a:t> 2:</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Technical support (TS) covers all on‑site activities of the technical and engineering groups involved in surveillance testing, plant performance monitoring, plant modifications, reactor engineering, fuel handling, and application of plant process computers. The integration of technical support with its specialist functions into the plant organization is important in order to support and ensure the safe operation of the nuclear power plant.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baseline="0" dirty="0" smtClean="0"/>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3:</a:t>
            </a: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A well‑ implemented operational experience (OE) programme is characterized by the following features:</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Management ensures the organization effectively implements the OE programme in order that plant safety and reliability are improved.</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OE is reported in a timely manner to reduce the potential for recurring events </a:t>
            </a:r>
            <a:r>
              <a:rPr lang="en-GB" sz="1200" kern="1200" dirty="0" err="1" smtClean="0">
                <a:solidFill>
                  <a:schemeClr val="tx1"/>
                </a:solidFill>
                <a:latin typeface="+mn-lt"/>
                <a:ea typeface="+mn-ea"/>
                <a:cs typeface="+mn-cs"/>
              </a:rPr>
              <a:t>in‑house</a:t>
            </a:r>
            <a:r>
              <a:rPr lang="en-GB" sz="1200" kern="1200" dirty="0" smtClean="0">
                <a:solidFill>
                  <a:schemeClr val="tx1"/>
                </a:solidFill>
                <a:latin typeface="+mn-lt"/>
                <a:ea typeface="+mn-ea"/>
                <a:cs typeface="+mn-cs"/>
              </a:rPr>
              <a:t> and in the industry.</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Sources of OE are considered in the OE programme to improve plant safety and reliability from the lessons learned.</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OE information is appropriately screened to select and prioritize those items requiring further investigation.</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Analysis is performed of appropriate events, depending on their severity or frequency, to ensure root causes and corrective actions are identified.</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Corrective actions are defined, prioritized, scheduled and followed up to ensure their effective implementation and the effective improvement of plant safety and reliability.</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OE information is used throughout the plant to effectively improve plant safety and reliability.</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OE information is analysed and trended, and the results are used to improve plant safety and reliability.</a:t>
            </a:r>
            <a:endParaRPr lang="en-US" sz="1200" kern="1200" dirty="0" smtClean="0">
              <a:solidFill>
                <a:schemeClr val="tx1"/>
              </a:solidFill>
              <a:latin typeface="+mn-lt"/>
              <a:ea typeface="+mn-ea"/>
              <a:cs typeface="+mn-cs"/>
            </a:endParaRPr>
          </a:p>
          <a:p>
            <a:pPr marL="228600" lvl="0" indent="-228600">
              <a:buFont typeface="Arial" pitchFamily="34" charset="0"/>
              <a:buChar char="•"/>
            </a:pPr>
            <a:r>
              <a:rPr lang="en-GB" sz="1200" kern="1200" dirty="0" smtClean="0">
                <a:solidFill>
                  <a:schemeClr val="tx1"/>
                </a:solidFill>
                <a:latin typeface="+mn-lt"/>
                <a:ea typeface="+mn-ea"/>
                <a:cs typeface="+mn-cs"/>
              </a:rPr>
              <a:t>Assessments and indicators are effectively used to review and monitor plant performance and the effectiveness of the OE programme.</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4:</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These sources include organizations (IAEA, NEA, WANO, INPO, National Regulatory Body, Owners Groups, Vendors and Manufacturers, Engineering designer etc.) and publications (IRS, SER, SOER; National Regulatory Body Generic Letters, Bulletins, Notices; Vendors, Manufacturers and Engineering designer problem information; Utilities and Industry event reports). Sources of OE include good practices as a source of improvement.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latin typeface="+mn-lt"/>
                <a:ea typeface="+mn-ea"/>
                <a:cs typeface="+mn-cs"/>
              </a:rPr>
              <a:t>Answer 5:</a:t>
            </a:r>
          </a:p>
          <a:p>
            <a:pPr marL="2286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Commissioning is the process during which plant components, systems and structures, after construction, are tested and placed in operation with the objective of verifying that they are in accordance with the design assumptions. This process continues until the plant is at full power and the required testing at this power level has been conducted. In order to meet the expected performance criteria the plant is verified 'as built' and pre‑operational plant adjustments are made. Commissioning also includes testing prior and subsequent to fuel loading.</a:t>
            </a:r>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89</a:t>
            </a:fld>
            <a:endParaRPr lang="en-GB"/>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90</a:t>
            </a:fld>
            <a:endParaRPr lang="en-GB"/>
          </a:p>
        </p:txBody>
      </p:sp>
    </p:spTree>
    <p:extLst>
      <p:ext uri="{BB962C8B-B14F-4D97-AF65-F5344CB8AC3E}">
        <p14:creationId xmlns="" xmlns:p14="http://schemas.microsoft.com/office/powerpoint/2010/main" val="2449169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smtClean="0"/>
              <a:t>(First title) </a:t>
            </a:r>
            <a:r>
              <a:rPr lang="en-GB" noProof="0" dirty="0" smtClean="0"/>
              <a:t>Responsibilities of the operating organization:</a:t>
            </a:r>
          </a:p>
          <a:p>
            <a:pPr marL="177691" indent="-177691">
              <a:buFont typeface="Arial" panose="020B0604020202020204" pitchFamily="34" charset="0"/>
              <a:buChar char="•"/>
            </a:pPr>
            <a:r>
              <a:rPr lang="en-GB" noProof="0" dirty="0" smtClean="0"/>
              <a:t>The </a:t>
            </a:r>
            <a:r>
              <a:rPr lang="en-GB" b="1" noProof="0" dirty="0" smtClean="0">
                <a:solidFill>
                  <a:srgbClr val="654A15"/>
                </a:solidFill>
              </a:rPr>
              <a:t>operating organisation has prime responsibility</a:t>
            </a:r>
            <a:r>
              <a:rPr lang="en-GB" noProof="0" dirty="0" smtClean="0"/>
              <a:t> for nuclear safety.</a:t>
            </a:r>
          </a:p>
          <a:p>
            <a:pPr marL="177691" indent="-177691">
              <a:buFont typeface="Arial" panose="020B0604020202020204" pitchFamily="34" charset="0"/>
              <a:buChar char="•"/>
            </a:pPr>
            <a:r>
              <a:rPr lang="en-GB" b="1" noProof="0" dirty="0" smtClean="0">
                <a:solidFill>
                  <a:srgbClr val="654A15"/>
                </a:solidFill>
              </a:rPr>
              <a:t>May delegate authority</a:t>
            </a:r>
            <a:r>
              <a:rPr lang="en-GB" noProof="0" dirty="0" smtClean="0"/>
              <a:t> to the plant management for the safe operation of the plant.</a:t>
            </a:r>
          </a:p>
          <a:p>
            <a:pPr marL="177691" indent="-177691">
              <a:buFont typeface="Arial" panose="020B0604020202020204" pitchFamily="34" charset="0"/>
              <a:buChar char="•"/>
            </a:pPr>
            <a:r>
              <a:rPr lang="en-GB" noProof="0" dirty="0" smtClean="0"/>
              <a:t>A policy on nuclear safety is developed by the operating organization and implemented by all site personnel.</a:t>
            </a:r>
          </a:p>
          <a:p>
            <a:pPr marL="177691" indent="-177691">
              <a:buFont typeface="Arial" panose="020B0604020202020204" pitchFamily="34" charset="0"/>
              <a:buChar char="•"/>
            </a:pPr>
            <a:r>
              <a:rPr lang="en-GB" noProof="0" dirty="0" smtClean="0"/>
              <a:t>A documented organizational structure must be established by the operating organization.</a:t>
            </a:r>
          </a:p>
          <a:p>
            <a:pPr marL="177691" indent="-177691">
              <a:buFont typeface="Arial" panose="020B0604020202020204" pitchFamily="34" charset="0"/>
              <a:buChar char="•"/>
            </a:pPr>
            <a:r>
              <a:rPr lang="en-GB" b="1" noProof="0" dirty="0" smtClean="0">
                <a:solidFill>
                  <a:srgbClr val="654A15"/>
                </a:solidFill>
              </a:rPr>
              <a:t>Safety culture</a:t>
            </a:r>
            <a:r>
              <a:rPr lang="en-GB" noProof="0" dirty="0" smtClean="0"/>
              <a:t> is one of the selection criteria when hiring or promoting managers.</a:t>
            </a:r>
          </a:p>
          <a:p>
            <a:pPr marL="177691" indent="-177691">
              <a:buFont typeface="Arial" panose="020B0604020202020204" pitchFamily="34" charset="0"/>
              <a:buChar char="•"/>
            </a:pPr>
            <a:r>
              <a:rPr lang="en-GB" noProof="0" dirty="0" smtClean="0"/>
              <a:t>Ensures regular reviews of the operation of the nuclear power plant.</a:t>
            </a:r>
          </a:p>
          <a:p>
            <a:endParaRPr lang="en-GB" noProof="0" dirty="0" smtClean="0"/>
          </a:p>
          <a:p>
            <a:r>
              <a:rPr lang="en-GB" b="1" noProof="0" dirty="0" smtClean="0"/>
              <a:t>(Second title) </a:t>
            </a:r>
            <a:r>
              <a:rPr lang="en-GB" dirty="0" smtClean="0"/>
              <a:t>Management system</a:t>
            </a:r>
          </a:p>
          <a:p>
            <a:pPr marL="177691" indent="-177691">
              <a:buFont typeface="Arial" panose="020B0604020202020204" pitchFamily="34" charset="0"/>
              <a:buChar char="•"/>
            </a:pPr>
            <a:r>
              <a:rPr lang="en-GB" dirty="0" smtClean="0"/>
              <a:t>A comprehensive quality assurance programme covers all activities which may affect the safe operation.</a:t>
            </a:r>
          </a:p>
          <a:p>
            <a:pPr marL="177691" indent="-177691">
              <a:buFont typeface="Arial" panose="020B0604020202020204" pitchFamily="34" charset="0"/>
              <a:buChar char="•"/>
            </a:pPr>
            <a:r>
              <a:rPr lang="en-GB" dirty="0" smtClean="0"/>
              <a:t>Quality assurance is used systematically in:</a:t>
            </a:r>
          </a:p>
          <a:p>
            <a:pPr marL="648242" indent="-380061">
              <a:buFont typeface="Wingdings" panose="05000000000000000000" pitchFamily="2" charset="2"/>
              <a:buChar char="§"/>
            </a:pPr>
            <a:r>
              <a:rPr lang="en-GB" dirty="0" smtClean="0"/>
              <a:t>Management processes;</a:t>
            </a:r>
          </a:p>
          <a:p>
            <a:pPr marL="648242" indent="-380061">
              <a:buFont typeface="Wingdings" panose="05000000000000000000" pitchFamily="2" charset="2"/>
              <a:buChar char="§"/>
            </a:pPr>
            <a:r>
              <a:rPr lang="en-GB" dirty="0" smtClean="0"/>
              <a:t>Operational activities;</a:t>
            </a:r>
          </a:p>
          <a:p>
            <a:pPr marL="648242" indent="-380061">
              <a:buFont typeface="Wingdings" panose="05000000000000000000" pitchFamily="2" charset="2"/>
              <a:buChar char="§"/>
            </a:pPr>
            <a:r>
              <a:rPr lang="en-GB" dirty="0" smtClean="0"/>
              <a:t>Assessments of management processes and of the adequacy of operational performance.</a:t>
            </a:r>
          </a:p>
          <a:p>
            <a:pPr marL="177691" indent="-177691">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13</a:t>
            </a:fld>
            <a:endParaRPr lang="sl-SI" dirty="0"/>
          </a:p>
        </p:txBody>
      </p:sp>
    </p:spTree>
    <p:extLst>
      <p:ext uri="{BB962C8B-B14F-4D97-AF65-F5344CB8AC3E}">
        <p14:creationId xmlns="" xmlns:p14="http://schemas.microsoft.com/office/powerpoint/2010/main" val="420480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7684">
              <a:defRPr/>
            </a:pPr>
            <a:r>
              <a:rPr lang="en-GB" b="1" dirty="0" smtClean="0"/>
              <a:t>(First title)</a:t>
            </a:r>
            <a:r>
              <a:rPr lang="en-GB" baseline="0" dirty="0" smtClean="0"/>
              <a:t> </a:t>
            </a:r>
            <a:r>
              <a:rPr lang="en-GB" dirty="0" smtClean="0"/>
              <a:t>The structure of the operating organization and the functions, roles and responsibilities of its personnel shall be established and documented.</a:t>
            </a:r>
          </a:p>
          <a:p>
            <a:pPr marL="0" lvl="1" defTabSz="947684">
              <a:defRPr/>
            </a:pPr>
            <a:endParaRPr lang="en-GB" b="1" dirty="0" smtClean="0"/>
          </a:p>
          <a:p>
            <a:pPr marL="0" lvl="1" defTabSz="947684">
              <a:defRPr/>
            </a:pPr>
            <a:r>
              <a:rPr lang="en-GB" b="1" dirty="0" smtClean="0"/>
              <a:t>(Second title) </a:t>
            </a:r>
            <a:r>
              <a:rPr lang="en-GB" dirty="0" smtClean="0"/>
              <a:t>The operating organization is staffed with competent managers and sufficient qualified personnel for the safe operation of the plant.</a:t>
            </a:r>
          </a:p>
          <a:p>
            <a:pPr marL="0" lvl="1" defTabSz="947684">
              <a:defRPr/>
            </a:pPr>
            <a:endParaRPr lang="en-GB" dirty="0" smtClean="0"/>
          </a:p>
          <a:p>
            <a:pPr marL="0" lvl="1" defTabSz="947684">
              <a:defRPr/>
            </a:pPr>
            <a:r>
              <a:rPr lang="en-GB" b="1" dirty="0" smtClean="0"/>
              <a:t>(Second title/Third sub-bullet)</a:t>
            </a:r>
            <a:r>
              <a:rPr lang="en-GB" dirty="0" smtClean="0"/>
              <a:t> The operating organization is </a:t>
            </a:r>
            <a:r>
              <a:rPr lang="en-GB" b="1" dirty="0" smtClean="0"/>
              <a:t>responsible</a:t>
            </a:r>
            <a:r>
              <a:rPr lang="en-GB" dirty="0" smtClean="0"/>
              <a:t> for ensuring that the necessary knowledge, skills, attitudes and safety expertise are sustained at the plant, and that long term objectives for human resources policy are developed and are met.</a:t>
            </a:r>
          </a:p>
          <a:p>
            <a:pPr marL="0" lvl="1" defTabSz="947684">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14</a:t>
            </a:fld>
            <a:endParaRPr lang="sl-SI" dirty="0"/>
          </a:p>
        </p:txBody>
      </p:sp>
    </p:spTree>
    <p:extLst>
      <p:ext uri="{BB962C8B-B14F-4D97-AF65-F5344CB8AC3E}">
        <p14:creationId xmlns="" xmlns:p14="http://schemas.microsoft.com/office/powerpoint/2010/main" val="198845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chemeClr val="bg1"/>
                </a:solidFill>
                <a:latin typeface="Calibri" panose="020F0502020204030204" pitchFamily="34" charset="0"/>
                <a:ea typeface="+mn-ea"/>
                <a:cs typeface="+mn-cs"/>
              </a:rPr>
              <a:t>15-26 January</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19-30 March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180000" y="1259999"/>
            <a:ext cx="9540000" cy="5099858"/>
          </a:xfrm>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dirty="0" smtClean="0"/>
              <a:t>15-26 January - 19-30 March 2018</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
        <p:nvSpPr>
          <p:cNvPr id="7" name="Footer Placeholder 13"/>
          <p:cNvSpPr txBox="1">
            <a:spLocks/>
          </p:cNvSpPr>
          <p:nvPr userDrawn="1"/>
        </p:nvSpPr>
        <p:spPr bwMode="white">
          <a:xfrm>
            <a:off x="3344485" y="6427682"/>
            <a:ext cx="3602240" cy="375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0" noProof="0" dirty="0" smtClean="0">
                <a:latin typeface="Calibri" pitchFamily="34" charset="0"/>
                <a:cs typeface="Calibri" pitchFamily="34" charset="0"/>
              </a:rPr>
              <a:t>Operational safety including operational feedback</a:t>
            </a:r>
            <a:endParaRPr kumimoji="0" lang="en-US" sz="1200" b="0" i="0" u="none" strike="noStrike" kern="1200" cap="none" spc="0" normalizeH="0" baseline="0" noProof="0" dirty="0">
              <a:ln>
                <a:noFill/>
              </a:ln>
              <a:solidFill>
                <a:schemeClr val="tx2"/>
              </a:solidFill>
              <a:effectLst/>
              <a:uLnTx/>
              <a:uFillTx/>
              <a:latin typeface="Calibri" pitchFamily="34" charset="0"/>
              <a:ea typeface="+mn-ea"/>
              <a:cs typeface="Calibri" pitchFamily="34" charset="0"/>
            </a:endParaRPr>
          </a:p>
        </p:txBody>
      </p:sp>
    </p:spTree>
    <p:extLst>
      <p:ext uri="{BB962C8B-B14F-4D97-AF65-F5344CB8AC3E}">
        <p14:creationId xmlns=""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rgbClr val="000000"/>
                </a:solidFill>
                <a:latin typeface="Calibri" panose="020F0502020204030204" pitchFamily="34" charset="0"/>
                <a:ea typeface="+mn-ea"/>
                <a:cs typeface="+mn-cs"/>
              </a:rPr>
              <a:t>15-26 January</a:t>
            </a:r>
            <a:r>
              <a:rPr lang="en-GB" sz="1400" b="0" kern="1200" dirty="0" smtClean="0">
                <a:solidFill>
                  <a:srgbClr val="000000"/>
                </a:solidFill>
                <a:latin typeface="Calibri" panose="020F0502020204030204" pitchFamily="34" charset="0"/>
                <a:ea typeface="+mn-ea"/>
                <a:cs typeface="+mn-cs"/>
              </a:rPr>
              <a:t> – </a:t>
            </a:r>
            <a:r>
              <a:rPr lang="hu-HU" sz="1400" b="0" kern="1200" dirty="0" smtClean="0">
                <a:solidFill>
                  <a:srgbClr val="000000"/>
                </a:solidFill>
                <a:latin typeface="Calibri" panose="020F0502020204030204" pitchFamily="34" charset="0"/>
                <a:ea typeface="+mn-ea"/>
                <a:cs typeface="+mn-cs"/>
              </a:rPr>
              <a:t>19-30 March </a:t>
            </a:r>
            <a:r>
              <a:rPr lang="en-US" sz="1400" b="0" kern="1200" dirty="0" smtClean="0">
                <a:solidFill>
                  <a:srgbClr val="000000"/>
                </a:solidFill>
                <a:latin typeface="Calibri" panose="020F0502020204030204" pitchFamily="34" charset="0"/>
                <a:ea typeface="+mn-ea"/>
                <a:cs typeface="+mn-cs"/>
              </a:rPr>
              <a:t>201</a:t>
            </a:r>
            <a:r>
              <a:rPr lang="hu-HU" sz="1400" b="0" kern="1200" dirty="0" smtClean="0">
                <a:solidFill>
                  <a:srgbClr val="000000"/>
                </a:solidFill>
                <a:latin typeface="Calibri" panose="020F0502020204030204" pitchFamily="34" charset="0"/>
                <a:ea typeface="+mn-ea"/>
                <a:cs typeface="+mn-cs"/>
              </a:rPr>
              <a:t>8</a:t>
            </a:r>
          </a:p>
        </p:txBody>
      </p:sp>
    </p:spTree>
    <p:extLst>
      <p:ext uri="{BB962C8B-B14F-4D97-AF65-F5344CB8AC3E}">
        <p14:creationId xmlns=""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5" name="Footer Placeholder 14"/>
          <p:cNvSpPr>
            <a:spLocks noGrp="1"/>
          </p:cNvSpPr>
          <p:nvPr>
            <p:ph type="ftr" sz="quarter" idx="11"/>
          </p:nvPr>
        </p:nvSpPr>
        <p:spPr/>
        <p:txBody>
          <a:bodyPr/>
          <a:lstStyle>
            <a:lvl1pPr algn="l">
              <a:defRPr/>
            </a:lvl1pPr>
          </a:lstStyle>
          <a:p>
            <a:r>
              <a:rPr lang="en-GB" altLang="en-US" b="1" dirty="0" err="1" smtClean="0"/>
              <a:t>Siting</a:t>
            </a:r>
            <a:r>
              <a:rPr lang="en-GB" altLang="en-US" b="1" dirty="0" smtClean="0"/>
              <a:t> Considerations and Environmental Impact Assessment</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7" name="Footer Placeholder 16"/>
          <p:cNvSpPr>
            <a:spLocks noGrp="1"/>
          </p:cNvSpPr>
          <p:nvPr>
            <p:ph type="ftr" sz="quarter" idx="11"/>
          </p:nvPr>
        </p:nvSpPr>
        <p:spPr/>
        <p:txBody>
          <a:bodyPr/>
          <a:lstStyle>
            <a:lvl1pPr algn="l">
              <a:defRPr/>
            </a:lvl1pPr>
          </a:lstStyle>
          <a:p>
            <a:r>
              <a:rPr lang="en-GB" altLang="en-US" b="1" dirty="0" err="1" smtClean="0"/>
              <a:t>Siting</a:t>
            </a:r>
            <a:r>
              <a:rPr lang="en-GB" altLang="en-US" b="1" dirty="0" smtClean="0"/>
              <a:t> Considerations and Environmental Impact Assessment</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15-26 January - 19-30 March 2018</a:t>
            </a:r>
            <a:endParaRPr lang="en-US" dirty="0"/>
          </a:p>
        </p:txBody>
      </p:sp>
      <p:sp>
        <p:nvSpPr>
          <p:cNvPr id="10" name="Footer Placeholder 9"/>
          <p:cNvSpPr>
            <a:spLocks noGrp="1"/>
          </p:cNvSpPr>
          <p:nvPr>
            <p:ph type="ftr" sz="quarter" idx="11"/>
          </p:nvPr>
        </p:nvSpPr>
        <p:spPr/>
        <p:txBody>
          <a:bodyPr/>
          <a:lstStyle>
            <a:lvl1pPr algn="l">
              <a:defRPr/>
            </a:lvl1pPr>
          </a:lstStyle>
          <a:p>
            <a:r>
              <a:rPr lang="en-GB" altLang="en-US" b="1" dirty="0" err="1" smtClean="0"/>
              <a:t>Siting</a:t>
            </a:r>
            <a:r>
              <a:rPr lang="en-GB" altLang="en-US" b="1" dirty="0" smtClean="0"/>
              <a:t> Considerations and Environmental Impact Assessment</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2" name="Footer Placeholder 11"/>
          <p:cNvSpPr>
            <a:spLocks noGrp="1"/>
          </p:cNvSpPr>
          <p:nvPr>
            <p:ph type="ftr" sz="quarter" idx="11"/>
          </p:nvPr>
        </p:nvSpPr>
        <p:spPr/>
        <p:txBody>
          <a:bodyPr/>
          <a:lstStyle>
            <a:lvl1pPr algn="l">
              <a:defRPr/>
            </a:lvl1pPr>
          </a:lstStyle>
          <a:p>
            <a:r>
              <a:rPr lang="en-GB" altLang="en-US" b="1" dirty="0" err="1" smtClean="0"/>
              <a:t>Siting</a:t>
            </a:r>
            <a:r>
              <a:rPr lang="en-GB" altLang="en-US" b="1" dirty="0" smtClean="0"/>
              <a:t> Considerations and Environmental Impact Assessment</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15-26 January - 19-30 March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GB" altLang="en-US" b="1" dirty="0" err="1" smtClean="0"/>
              <a:t>Siting</a:t>
            </a:r>
            <a:r>
              <a:rPr lang="en-GB" altLang="en-US" b="1" dirty="0" smtClean="0"/>
              <a:t> Considerations and Environmental Impact Assessment</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kern="0" dirty="0" smtClean="0">
                <a:latin typeface="Arial"/>
              </a:rPr>
              <a:t>Operational Safety including Operational Feedback</a:t>
            </a:r>
            <a:endParaRPr lang="en-GB" dirty="0"/>
          </a:p>
        </p:txBody>
      </p:sp>
      <p:sp>
        <p:nvSpPr>
          <p:cNvPr id="3" name="Subtitle 2"/>
          <p:cNvSpPr>
            <a:spLocks noGrp="1"/>
          </p:cNvSpPr>
          <p:nvPr>
            <p:ph type="subTitle" idx="1"/>
          </p:nvPr>
        </p:nvSpPr>
        <p:spPr/>
        <p:txBody>
          <a:bodyPr/>
          <a:lstStyle/>
          <a:p>
            <a:r>
              <a:rPr lang="en-US" dirty="0" smtClean="0"/>
              <a:t>Moazzam </a:t>
            </a:r>
            <a:r>
              <a:rPr lang="en-US" dirty="0" err="1" smtClean="0"/>
              <a:t>Shahzad</a:t>
            </a:r>
            <a:endParaRPr lang="hu-HU" dirty="0" smtClean="0"/>
          </a:p>
          <a:p>
            <a:r>
              <a:rPr lang="en-US" dirty="0" smtClean="0"/>
              <a:t>Pakistan Nuclear Regulatory Authority (PNRA) </a:t>
            </a:r>
            <a:endParaRPr lang="hu-HU" dirty="0" smtClean="0"/>
          </a:p>
          <a:p>
            <a:r>
              <a:rPr lang="en-US" dirty="0" smtClean="0"/>
              <a:t>moazzam.shahzad@pnra.org</a:t>
            </a:r>
            <a:endParaRPr lang="en-GB" dirty="0"/>
          </a:p>
        </p:txBody>
      </p:sp>
    </p:spTree>
    <p:extLst>
      <p:ext uri="{BB962C8B-B14F-4D97-AF65-F5344CB8AC3E}">
        <p14:creationId xmlns=""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lstStyle/>
          <a:p>
            <a:r>
              <a:rPr lang="en-GB" noProof="0" dirty="0"/>
              <a:t>Introduction</a:t>
            </a:r>
          </a:p>
        </p:txBody>
      </p:sp>
      <p:sp>
        <p:nvSpPr>
          <p:cNvPr id="3" name="Content Placeholder 2"/>
          <p:cNvSpPr>
            <a:spLocks noGrp="1"/>
          </p:cNvSpPr>
          <p:nvPr>
            <p:ph idx="1"/>
          </p:nvPr>
        </p:nvSpPr>
        <p:spPr>
          <a:xfrm>
            <a:off x="533400" y="1259999"/>
            <a:ext cx="9077960" cy="4896961"/>
          </a:xfrm>
        </p:spPr>
        <p:txBody>
          <a:bodyPr/>
          <a:lstStyle/>
          <a:p>
            <a:pPr marL="360000" lvl="1" indent="-360000" defTabSz="900000">
              <a:lnSpc>
                <a:spcPct val="90000"/>
              </a:lnSpc>
              <a:spcAft>
                <a:spcPts val="600"/>
              </a:spcAft>
              <a:buSzPct val="110000"/>
              <a:buFont typeface="Arial" panose="020B0604020202020204" pitchFamily="34" charset="0"/>
              <a:buChar char="•"/>
              <a:defRPr/>
            </a:pPr>
            <a:r>
              <a:rPr lang="en-GB" b="1" dirty="0" smtClean="0">
                <a:solidFill>
                  <a:schemeClr val="accent4">
                    <a:lumMod val="75000"/>
                  </a:schemeClr>
                </a:solidFill>
              </a:rPr>
              <a:t>Plant Commissioning</a:t>
            </a:r>
            <a:endParaRPr lang="en-GB" b="1" dirty="0">
              <a:solidFill>
                <a:schemeClr val="accent4">
                  <a:lumMod val="75000"/>
                </a:schemeClr>
              </a:solidFill>
            </a:endParaRPr>
          </a:p>
          <a:p>
            <a:pPr lvl="1"/>
            <a:r>
              <a:rPr lang="en-GB" sz="2600" dirty="0" smtClean="0"/>
              <a:t>Commissioning programme, tests, amendments to plant design documentation;</a:t>
            </a:r>
          </a:p>
          <a:p>
            <a:pPr marL="360000" lvl="1" indent="-360000" defTabSz="900000">
              <a:lnSpc>
                <a:spcPct val="90000"/>
              </a:lnSpc>
              <a:spcAft>
                <a:spcPts val="600"/>
              </a:spcAft>
              <a:buSzPct val="110000"/>
              <a:buFont typeface="Arial" panose="020B0604020202020204" pitchFamily="34" charset="0"/>
              <a:buChar char="•"/>
              <a:defRPr/>
            </a:pPr>
            <a:r>
              <a:rPr lang="en-GB" b="1" dirty="0" smtClean="0">
                <a:solidFill>
                  <a:schemeClr val="accent4">
                    <a:lumMod val="75000"/>
                  </a:schemeClr>
                </a:solidFill>
              </a:rPr>
              <a:t>Plant operations</a:t>
            </a:r>
          </a:p>
          <a:p>
            <a:pPr lvl="1"/>
            <a:r>
              <a:rPr lang="en-GB" sz="2600" dirty="0" smtClean="0"/>
              <a:t>Operating instructions and procedures;</a:t>
            </a:r>
          </a:p>
          <a:p>
            <a:pPr lvl="1"/>
            <a:r>
              <a:rPr lang="en-GB" sz="2600" dirty="0" smtClean="0"/>
              <a:t>Operation Control rooms and control equipment;</a:t>
            </a:r>
          </a:p>
          <a:p>
            <a:pPr lvl="1"/>
            <a:r>
              <a:rPr lang="en-GB" sz="2600" dirty="0" smtClean="0"/>
              <a:t>Material conditions and housekeeping;</a:t>
            </a:r>
          </a:p>
          <a:p>
            <a:pPr lvl="1"/>
            <a:r>
              <a:rPr lang="en-GB" sz="2600" dirty="0" smtClean="0"/>
              <a:t>Chemistry programme;</a:t>
            </a:r>
          </a:p>
          <a:p>
            <a:pPr lvl="1"/>
            <a:r>
              <a:rPr lang="en-GB" sz="2600" dirty="0" smtClean="0"/>
              <a:t>Core management and fuel handling;</a:t>
            </a:r>
          </a:p>
          <a:p>
            <a:pPr lvl="1"/>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10</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3269685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80000"/>
            <a:ext cx="8665650" cy="900000"/>
          </a:xfrm>
        </p:spPr>
        <p:txBody>
          <a:bodyPr/>
          <a:lstStyle/>
          <a:p>
            <a:r>
              <a:rPr lang="en-GB" noProof="0" dirty="0"/>
              <a:t>Introduction</a:t>
            </a:r>
          </a:p>
        </p:txBody>
      </p:sp>
      <p:sp>
        <p:nvSpPr>
          <p:cNvPr id="3" name="Content Placeholder 2"/>
          <p:cNvSpPr>
            <a:spLocks noGrp="1"/>
          </p:cNvSpPr>
          <p:nvPr>
            <p:ph idx="1"/>
          </p:nvPr>
        </p:nvSpPr>
        <p:spPr>
          <a:xfrm>
            <a:off x="470177" y="1226927"/>
            <a:ext cx="8884200" cy="5097109"/>
          </a:xfrm>
        </p:spPr>
        <p:txBody>
          <a:bodyPr>
            <a:normAutofit/>
          </a:bodyPr>
          <a:lstStyle/>
          <a:p>
            <a:pPr marL="360000" lvl="1" indent="-360000" defTabSz="900000">
              <a:spcAft>
                <a:spcPts val="600"/>
              </a:spcAft>
              <a:buSzPct val="110000"/>
              <a:buFont typeface="Arial" panose="020B0604020202020204" pitchFamily="34" charset="0"/>
              <a:buChar char="•"/>
              <a:defRPr/>
            </a:pPr>
            <a:r>
              <a:rPr lang="en-GB" b="1" dirty="0" smtClean="0">
                <a:solidFill>
                  <a:schemeClr val="accent4">
                    <a:lumMod val="75000"/>
                  </a:schemeClr>
                </a:solidFill>
              </a:rPr>
              <a:t>Maintenance</a:t>
            </a:r>
            <a:r>
              <a:rPr lang="en-GB" b="1" dirty="0">
                <a:solidFill>
                  <a:schemeClr val="accent4">
                    <a:lumMod val="75000"/>
                  </a:schemeClr>
                </a:solidFill>
              </a:rPr>
              <a:t>, testing, surveillance and </a:t>
            </a:r>
            <a:r>
              <a:rPr lang="en-GB" b="1" dirty="0" smtClean="0">
                <a:solidFill>
                  <a:schemeClr val="accent4">
                    <a:lumMod val="75000"/>
                  </a:schemeClr>
                </a:solidFill>
              </a:rPr>
              <a:t>inspections</a:t>
            </a:r>
            <a:endParaRPr lang="en-GB" b="1" dirty="0">
              <a:solidFill>
                <a:schemeClr val="accent4">
                  <a:lumMod val="75000"/>
                </a:schemeClr>
              </a:solidFill>
            </a:endParaRPr>
          </a:p>
          <a:p>
            <a:pPr lvl="1"/>
            <a:r>
              <a:rPr lang="en-GB" sz="2600" dirty="0"/>
              <a:t>Only well maintained </a:t>
            </a:r>
            <a:r>
              <a:rPr lang="en-GB" sz="2600" dirty="0" smtClean="0"/>
              <a:t>equipment, </a:t>
            </a:r>
            <a:r>
              <a:rPr lang="en-GB" sz="2600" dirty="0"/>
              <a:t>can </a:t>
            </a:r>
            <a:r>
              <a:rPr lang="en-GB" sz="2600" dirty="0" smtClean="0"/>
              <a:t>carry </a:t>
            </a:r>
            <a:r>
              <a:rPr lang="en-GB" sz="2600" dirty="0"/>
              <a:t>out the </a:t>
            </a:r>
            <a:r>
              <a:rPr lang="en-GB" sz="2600" dirty="0" smtClean="0"/>
              <a:t>required functions;</a:t>
            </a:r>
            <a:endParaRPr lang="en-GB" sz="2600" dirty="0"/>
          </a:p>
          <a:p>
            <a:pPr lvl="1"/>
            <a:r>
              <a:rPr lang="en-GB" sz="2600" dirty="0" smtClean="0"/>
              <a:t>Maintenance, testing, surveillance and inspections programmes, procedures, practices</a:t>
            </a:r>
            <a:r>
              <a:rPr lang="en-GB" sz="2600" dirty="0"/>
              <a:t> </a:t>
            </a:r>
            <a:r>
              <a:rPr lang="en-GB" sz="2600" dirty="0" smtClean="0"/>
              <a:t>and outage programmes;</a:t>
            </a:r>
            <a:endParaRPr lang="en-GB" sz="2600" dirty="0"/>
          </a:p>
          <a:p>
            <a:pPr marL="360000" lvl="1" indent="-360000" defTabSz="900000">
              <a:spcAft>
                <a:spcPts val="600"/>
              </a:spcAft>
              <a:buSzPct val="110000"/>
              <a:buFont typeface="Arial" panose="020B0604020202020204" pitchFamily="34" charset="0"/>
              <a:buChar char="•"/>
              <a:defRPr/>
            </a:pPr>
            <a:r>
              <a:rPr lang="en-GB" b="1" dirty="0" smtClean="0">
                <a:solidFill>
                  <a:schemeClr val="accent4">
                    <a:lumMod val="75000"/>
                  </a:schemeClr>
                </a:solidFill>
              </a:rPr>
              <a:t>Decommissioning</a:t>
            </a:r>
          </a:p>
          <a:p>
            <a:pPr lvl="1"/>
            <a:r>
              <a:rPr lang="en-GB" sz="2600" dirty="0" smtClean="0"/>
              <a:t>Preparation for decommissioning, including for radiation protection and radioactive waste management.</a:t>
            </a:r>
          </a:p>
          <a:p>
            <a:pPr>
              <a:defRPr/>
            </a:pPr>
            <a:endParaRPr lang="en-GB" b="1" dirty="0">
              <a:solidFill>
                <a:srgbClr val="654A15"/>
              </a:solidFill>
            </a:endParaRPr>
          </a:p>
          <a:p>
            <a:pPr lvl="1"/>
            <a:endParaRPr lang="en-GB" noProof="0" dirty="0" smtClean="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11</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154117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89528" y="2943096"/>
            <a:ext cx="9283032" cy="1608584"/>
          </a:xfrm>
        </p:spPr>
        <p:txBody>
          <a:bodyPr>
            <a:normAutofit/>
          </a:bodyPr>
          <a:lstStyle/>
          <a:p>
            <a:r>
              <a:rPr lang="en-US" sz="3600" dirty="0" smtClean="0"/>
              <a:t>Safety of Nuclear Power Plant Operation</a:t>
            </a:r>
            <a:endParaRPr lang="en-GB" sz="3600"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normAutofit fontScale="90000"/>
          </a:bodyPr>
          <a:lstStyle/>
          <a:p>
            <a:r>
              <a:rPr lang="en-GB" noProof="0" dirty="0" smtClean="0"/>
              <a:t>The management and organizational structure of the operating organization</a:t>
            </a:r>
            <a:endParaRPr lang="en-GB" noProof="0" dirty="0"/>
          </a:p>
        </p:txBody>
      </p:sp>
      <p:sp>
        <p:nvSpPr>
          <p:cNvPr id="3" name="Content Placeholder 2"/>
          <p:cNvSpPr>
            <a:spLocks noGrp="1"/>
          </p:cNvSpPr>
          <p:nvPr>
            <p:ph idx="1"/>
          </p:nvPr>
        </p:nvSpPr>
        <p:spPr>
          <a:xfrm>
            <a:off x="508000" y="1259999"/>
            <a:ext cx="8981440" cy="5099858"/>
          </a:xfrm>
        </p:spPr>
        <p:txBody>
          <a:bodyPr>
            <a:normAutofit/>
          </a:bodyPr>
          <a:lstStyle/>
          <a:p>
            <a:pPr marL="0" indent="0">
              <a:spcAft>
                <a:spcPts val="600"/>
              </a:spcAft>
              <a:buNone/>
            </a:pPr>
            <a:r>
              <a:rPr lang="en-GB" sz="2800" b="1" u="sng" dirty="0">
                <a:solidFill>
                  <a:schemeClr val="tx1">
                    <a:lumMod val="60000"/>
                    <a:lumOff val="40000"/>
                  </a:schemeClr>
                </a:solidFill>
              </a:rPr>
              <a:t>Responsibilities of the operating organization</a:t>
            </a:r>
          </a:p>
          <a:p>
            <a:r>
              <a:rPr lang="en-GB" sz="2600" b="1" noProof="0" dirty="0" smtClean="0">
                <a:solidFill>
                  <a:schemeClr val="accent4">
                    <a:lumMod val="75000"/>
                  </a:schemeClr>
                </a:solidFill>
              </a:rPr>
              <a:t>prime responsibility</a:t>
            </a:r>
            <a:r>
              <a:rPr lang="en-GB" sz="2600" noProof="0" dirty="0" smtClean="0">
                <a:solidFill>
                  <a:schemeClr val="accent4">
                    <a:lumMod val="75000"/>
                  </a:schemeClr>
                </a:solidFill>
              </a:rPr>
              <a:t> </a:t>
            </a:r>
            <a:r>
              <a:rPr lang="en-GB" sz="2600" noProof="0" dirty="0" smtClean="0"/>
              <a:t>for nuclear safety,</a:t>
            </a:r>
          </a:p>
          <a:p>
            <a:r>
              <a:rPr lang="en-GB" sz="2600" noProof="0" dirty="0" smtClean="0"/>
              <a:t>may </a:t>
            </a:r>
            <a:r>
              <a:rPr lang="en-GB" sz="2600" b="1" noProof="0" dirty="0" smtClean="0">
                <a:solidFill>
                  <a:schemeClr val="accent4">
                    <a:lumMod val="75000"/>
                  </a:schemeClr>
                </a:solidFill>
              </a:rPr>
              <a:t>delegate authority</a:t>
            </a:r>
            <a:r>
              <a:rPr lang="en-GB" sz="2600" noProof="0" dirty="0" smtClean="0"/>
              <a:t>,</a:t>
            </a:r>
          </a:p>
          <a:p>
            <a:r>
              <a:rPr lang="en-GB" sz="2600" b="1" noProof="0" dirty="0" smtClean="0">
                <a:solidFill>
                  <a:schemeClr val="accent4">
                    <a:lumMod val="75000"/>
                  </a:schemeClr>
                </a:solidFill>
              </a:rPr>
              <a:t>policy</a:t>
            </a:r>
            <a:r>
              <a:rPr lang="en-GB" sz="2600" noProof="0" dirty="0" smtClean="0"/>
              <a:t> on nuclear safety,</a:t>
            </a:r>
          </a:p>
          <a:p>
            <a:r>
              <a:rPr lang="en-GB" sz="2600" noProof="0" dirty="0" smtClean="0"/>
              <a:t>documented organizational structure,</a:t>
            </a:r>
          </a:p>
          <a:p>
            <a:r>
              <a:rPr lang="en-GB" sz="2600" noProof="0" dirty="0" smtClean="0"/>
              <a:t>regular reviews of the operation;</a:t>
            </a:r>
          </a:p>
          <a:p>
            <a:pPr marL="0" indent="0">
              <a:spcAft>
                <a:spcPts val="600"/>
              </a:spcAft>
              <a:buNone/>
            </a:pPr>
            <a:r>
              <a:rPr lang="en-GB" sz="2800" b="1" u="sng" dirty="0">
                <a:solidFill>
                  <a:schemeClr val="tx1">
                    <a:lumMod val="60000"/>
                    <a:lumOff val="40000"/>
                  </a:schemeClr>
                </a:solidFill>
              </a:rPr>
              <a:t>Management system</a:t>
            </a:r>
          </a:p>
          <a:p>
            <a:r>
              <a:rPr lang="en-GB" sz="2600" dirty="0" smtClean="0"/>
              <a:t>Quality </a:t>
            </a:r>
            <a:r>
              <a:rPr lang="en-GB" sz="2600" dirty="0"/>
              <a:t>assurance programme →</a:t>
            </a:r>
            <a:r>
              <a:rPr lang="en-GB" sz="2600" dirty="0" smtClean="0"/>
              <a:t> </a:t>
            </a:r>
            <a:r>
              <a:rPr lang="en-GB" sz="2600" dirty="0"/>
              <a:t>all </a:t>
            </a:r>
            <a:r>
              <a:rPr lang="en-GB" sz="2600" dirty="0" smtClean="0"/>
              <a:t>activities;</a:t>
            </a:r>
            <a:endParaRPr lang="en-GB" sz="2600" dirty="0"/>
          </a:p>
          <a:p>
            <a:r>
              <a:rPr lang="en-GB" sz="2600" dirty="0"/>
              <a:t>Quality assurance →</a:t>
            </a:r>
            <a:r>
              <a:rPr lang="en-GB" sz="2600" dirty="0" smtClean="0"/>
              <a:t> </a:t>
            </a:r>
            <a:r>
              <a:rPr lang="en-GB" sz="2600" dirty="0"/>
              <a:t>used </a:t>
            </a:r>
            <a:r>
              <a:rPr lang="en-GB" sz="2600" dirty="0" smtClean="0"/>
              <a:t>systematically;</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13</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1707267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80000"/>
            <a:ext cx="8741850" cy="900000"/>
          </a:xfrm>
        </p:spPr>
        <p:txBody>
          <a:bodyPr>
            <a:normAutofit fontScale="90000"/>
          </a:bodyPr>
          <a:lstStyle/>
          <a:p>
            <a:r>
              <a:rPr lang="en-GB" noProof="0" dirty="0"/>
              <a:t>The management and organizational structure of the operating organization</a:t>
            </a:r>
          </a:p>
        </p:txBody>
      </p:sp>
      <p:sp>
        <p:nvSpPr>
          <p:cNvPr id="3" name="Content Placeholder 2"/>
          <p:cNvSpPr>
            <a:spLocks noGrp="1"/>
          </p:cNvSpPr>
          <p:nvPr>
            <p:ph idx="1"/>
          </p:nvPr>
        </p:nvSpPr>
        <p:spPr>
          <a:xfrm>
            <a:off x="419100" y="1259999"/>
            <a:ext cx="9300900" cy="5099858"/>
          </a:xfrm>
        </p:spPr>
        <p:txBody>
          <a:bodyPr>
            <a:normAutofit lnSpcReduction="10000"/>
          </a:bodyPr>
          <a:lstStyle/>
          <a:p>
            <a:pPr marL="0" indent="0">
              <a:spcAft>
                <a:spcPts val="600"/>
              </a:spcAft>
              <a:buNone/>
            </a:pPr>
            <a:r>
              <a:rPr lang="en-GB" sz="2800" b="1" u="sng" noProof="0" dirty="0" smtClean="0">
                <a:solidFill>
                  <a:schemeClr val="tx1">
                    <a:lumMod val="60000"/>
                    <a:lumOff val="40000"/>
                  </a:schemeClr>
                </a:solidFill>
              </a:rPr>
              <a:t>Structure and functions of the operating organization</a:t>
            </a:r>
          </a:p>
          <a:p>
            <a:r>
              <a:rPr lang="en-GB" sz="2600" noProof="0" dirty="0" smtClean="0"/>
              <a:t>established and documented</a:t>
            </a:r>
          </a:p>
          <a:p>
            <a:pPr marL="720000" lvl="2" indent="0">
              <a:buNone/>
            </a:pPr>
            <a:r>
              <a:rPr lang="en-GB" noProof="0" dirty="0" smtClean="0"/>
              <a:t>→ roles and responsibilities</a:t>
            </a:r>
            <a:endParaRPr lang="en-GB" sz="1800" noProof="0" dirty="0" smtClean="0"/>
          </a:p>
          <a:p>
            <a:pPr marL="0" indent="0">
              <a:spcAft>
                <a:spcPts val="600"/>
              </a:spcAft>
              <a:buNone/>
            </a:pPr>
            <a:r>
              <a:rPr lang="en-GB" sz="2800" b="1" u="sng" dirty="0">
                <a:solidFill>
                  <a:schemeClr val="tx1">
                    <a:lumMod val="60000"/>
                    <a:lumOff val="40000"/>
                  </a:schemeClr>
                </a:solidFill>
              </a:rPr>
              <a:t>Staffing of the operating organization</a:t>
            </a:r>
          </a:p>
          <a:p>
            <a:pPr lvl="1"/>
            <a:r>
              <a:rPr lang="en-GB" sz="2600" dirty="0"/>
              <a:t>competent </a:t>
            </a:r>
            <a:r>
              <a:rPr lang="en-GB" sz="2600" dirty="0" smtClean="0"/>
              <a:t>managers,</a:t>
            </a:r>
            <a:endParaRPr lang="en-GB" sz="2600" dirty="0"/>
          </a:p>
          <a:p>
            <a:pPr lvl="1"/>
            <a:r>
              <a:rPr lang="en-GB" sz="2600" dirty="0"/>
              <a:t>sufficient qualified </a:t>
            </a:r>
            <a:r>
              <a:rPr lang="en-GB" sz="2600" dirty="0" smtClean="0"/>
              <a:t>personnel,</a:t>
            </a:r>
            <a:endParaRPr lang="en-GB" sz="2600" dirty="0"/>
          </a:p>
          <a:p>
            <a:pPr lvl="1"/>
            <a:r>
              <a:rPr lang="en-GB" sz="2600" dirty="0"/>
              <a:t>responsibility</a:t>
            </a:r>
            <a:r>
              <a:rPr lang="en-GB" sz="2600" dirty="0" smtClean="0"/>
              <a:t>:</a:t>
            </a:r>
            <a:endParaRPr lang="en-GB" sz="2600" dirty="0"/>
          </a:p>
          <a:p>
            <a:pPr marL="720000" lvl="2" indent="0">
              <a:buNone/>
            </a:pPr>
            <a:r>
              <a:rPr lang="en-GB" dirty="0"/>
              <a:t>→ necessary knowledge, </a:t>
            </a:r>
          </a:p>
          <a:p>
            <a:pPr marL="720000" lvl="2" indent="0">
              <a:buNone/>
            </a:pPr>
            <a:r>
              <a:rPr lang="en-GB" dirty="0"/>
              <a:t>→ skills, </a:t>
            </a:r>
          </a:p>
          <a:p>
            <a:pPr marL="720000" lvl="2" indent="0">
              <a:buNone/>
            </a:pPr>
            <a:r>
              <a:rPr lang="en-GB" dirty="0"/>
              <a:t>→ </a:t>
            </a:r>
            <a:r>
              <a:rPr lang="en-GB" dirty="0" smtClean="0"/>
              <a:t>attitudes, </a:t>
            </a:r>
            <a:r>
              <a:rPr lang="en-GB" dirty="0"/>
              <a:t>and </a:t>
            </a:r>
          </a:p>
          <a:p>
            <a:pPr marL="720000" lvl="2" indent="0">
              <a:buNone/>
            </a:pPr>
            <a:r>
              <a:rPr lang="en-GB" dirty="0"/>
              <a:t>→ safety </a:t>
            </a:r>
            <a:r>
              <a:rPr lang="en-GB" dirty="0" smtClean="0"/>
              <a:t>expertise;</a:t>
            </a:r>
            <a:endParaRPr lang="en-GB"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14</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1786812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dirty="0"/>
              <a:t>The management and organizational structure of the operating organization</a:t>
            </a:r>
          </a:p>
        </p:txBody>
      </p:sp>
      <p:sp>
        <p:nvSpPr>
          <p:cNvPr id="3" name="Content Placeholder 2"/>
          <p:cNvSpPr>
            <a:spLocks noGrp="1"/>
          </p:cNvSpPr>
          <p:nvPr>
            <p:ph idx="1"/>
          </p:nvPr>
        </p:nvSpPr>
        <p:spPr>
          <a:xfrm>
            <a:off x="509850" y="1564799"/>
            <a:ext cx="9281850" cy="5064601"/>
          </a:xfrm>
        </p:spPr>
        <p:txBody>
          <a:bodyPr>
            <a:normAutofit/>
          </a:bodyPr>
          <a:lstStyle/>
          <a:p>
            <a:pPr marL="0" indent="0">
              <a:spcAft>
                <a:spcPts val="600"/>
              </a:spcAft>
              <a:buNone/>
            </a:pPr>
            <a:r>
              <a:rPr lang="en-GB" sz="2800" b="1" u="sng" noProof="0" dirty="0" smtClean="0">
                <a:solidFill>
                  <a:schemeClr val="tx1">
                    <a:lumMod val="60000"/>
                    <a:lumOff val="40000"/>
                  </a:schemeClr>
                </a:solidFill>
              </a:rPr>
              <a:t>Interface with </a:t>
            </a:r>
            <a:r>
              <a:rPr lang="en-GB" sz="2800" b="1" u="sng" noProof="0" dirty="0">
                <a:solidFill>
                  <a:schemeClr val="tx1">
                    <a:lumMod val="60000"/>
                    <a:lumOff val="40000"/>
                  </a:schemeClr>
                </a:solidFill>
              </a:rPr>
              <a:t>the Regulatory </a:t>
            </a:r>
            <a:r>
              <a:rPr lang="en-GB" sz="2800" b="1" u="sng" noProof="0" dirty="0" smtClean="0">
                <a:solidFill>
                  <a:schemeClr val="tx1">
                    <a:lumMod val="60000"/>
                    <a:lumOff val="40000"/>
                  </a:schemeClr>
                </a:solidFill>
              </a:rPr>
              <a:t>Body</a:t>
            </a:r>
          </a:p>
          <a:p>
            <a:r>
              <a:rPr lang="en-GB" sz="2600" b="1" noProof="0" dirty="0" smtClean="0">
                <a:solidFill>
                  <a:schemeClr val="accent4">
                    <a:lumMod val="75000"/>
                  </a:schemeClr>
                </a:solidFill>
              </a:rPr>
              <a:t>Important </a:t>
            </a:r>
            <a:r>
              <a:rPr lang="en-GB" sz="2600" b="1" noProof="0" dirty="0">
                <a:solidFill>
                  <a:schemeClr val="accent4">
                    <a:lumMod val="75000"/>
                  </a:schemeClr>
                </a:solidFill>
              </a:rPr>
              <a:t>for safe operation</a:t>
            </a:r>
            <a:r>
              <a:rPr lang="en-GB" sz="2600" noProof="0" dirty="0">
                <a:solidFill>
                  <a:schemeClr val="accent4">
                    <a:lumMod val="75000"/>
                  </a:schemeClr>
                </a:solidFill>
              </a:rPr>
              <a:t> </a:t>
            </a:r>
            <a:r>
              <a:rPr lang="en-GB" sz="2600" noProof="0" dirty="0"/>
              <a:t>of nuclear power </a:t>
            </a:r>
            <a:r>
              <a:rPr lang="en-GB" sz="2600" noProof="0" dirty="0" smtClean="0"/>
              <a:t>plant</a:t>
            </a:r>
            <a:r>
              <a:rPr lang="en-GB" sz="2600" dirty="0" smtClean="0"/>
              <a:t>;</a:t>
            </a:r>
            <a:endParaRPr lang="en-GB" sz="2600" noProof="0" dirty="0" smtClean="0"/>
          </a:p>
          <a:p>
            <a:r>
              <a:rPr lang="en-GB" sz="2600" noProof="0" dirty="0" smtClean="0"/>
              <a:t>Essential </a:t>
            </a:r>
            <a:r>
              <a:rPr lang="en-GB" sz="2600" noProof="0" dirty="0"/>
              <a:t>to the </a:t>
            </a:r>
            <a:r>
              <a:rPr lang="en-GB" sz="2600" b="1" dirty="0">
                <a:solidFill>
                  <a:schemeClr val="accent4">
                    <a:lumMod val="75000"/>
                  </a:schemeClr>
                </a:solidFill>
              </a:rPr>
              <a:t>achievement of common </a:t>
            </a:r>
            <a:r>
              <a:rPr lang="en-GB" sz="2600" b="1" dirty="0" smtClean="0">
                <a:solidFill>
                  <a:schemeClr val="accent4">
                    <a:lumMod val="75000"/>
                  </a:schemeClr>
                </a:solidFill>
              </a:rPr>
              <a:t>objective</a:t>
            </a:r>
            <a:r>
              <a:rPr lang="en-GB" sz="2600" noProof="0" dirty="0" smtClean="0"/>
              <a:t>;</a:t>
            </a:r>
          </a:p>
          <a:p>
            <a:r>
              <a:rPr lang="en-GB" sz="2600" b="1" noProof="0" dirty="0" smtClean="0">
                <a:solidFill>
                  <a:schemeClr val="accent4">
                    <a:lumMod val="75000"/>
                  </a:schemeClr>
                </a:solidFill>
              </a:rPr>
              <a:t>Assistance</a:t>
            </a:r>
            <a:r>
              <a:rPr lang="en-GB" sz="2600" noProof="0" dirty="0" smtClean="0"/>
              <a:t> </a:t>
            </a:r>
            <a:r>
              <a:rPr lang="en-GB" sz="2600" noProof="0" dirty="0"/>
              <a:t>and </a:t>
            </a:r>
            <a:r>
              <a:rPr lang="en-GB" sz="2600" b="1" noProof="0" dirty="0">
                <a:solidFill>
                  <a:schemeClr val="accent4">
                    <a:lumMod val="75000"/>
                  </a:schemeClr>
                </a:solidFill>
              </a:rPr>
              <a:t>access</a:t>
            </a:r>
            <a:r>
              <a:rPr lang="en-GB" sz="2600" noProof="0" dirty="0"/>
              <a:t> to the plant and </a:t>
            </a:r>
            <a:r>
              <a:rPr lang="en-GB" sz="2600" noProof="0" dirty="0" smtClean="0"/>
              <a:t>documentation;</a:t>
            </a:r>
            <a:endParaRPr lang="en-GB" sz="2600" noProof="0" dirty="0"/>
          </a:p>
          <a:p>
            <a:pPr marL="0" indent="0">
              <a:spcAft>
                <a:spcPts val="600"/>
              </a:spcAft>
              <a:buNone/>
            </a:pPr>
            <a:r>
              <a:rPr lang="en-GB" sz="2800" b="1" u="sng" noProof="0" dirty="0">
                <a:solidFill>
                  <a:schemeClr val="tx1">
                    <a:lumMod val="60000"/>
                    <a:lumOff val="40000"/>
                  </a:schemeClr>
                </a:solidFill>
              </a:rPr>
              <a:t>Physical Protection</a:t>
            </a:r>
          </a:p>
          <a:p>
            <a:r>
              <a:rPr lang="en-GB" sz="2600" noProof="0" dirty="0" smtClean="0"/>
              <a:t>prevent </a:t>
            </a:r>
            <a:r>
              <a:rPr lang="en-GB" sz="2600" noProof="0" dirty="0"/>
              <a:t>persons from deliberately carrying out unauthorized </a:t>
            </a:r>
            <a:r>
              <a:rPr lang="en-GB" sz="2600" noProof="0" dirty="0" smtClean="0"/>
              <a:t>actions;</a:t>
            </a:r>
            <a:endParaRPr lang="en-GB" sz="2600" noProof="0" dirty="0"/>
          </a:p>
          <a:p>
            <a:r>
              <a:rPr lang="en-GB" sz="2600" noProof="0" dirty="0" smtClean="0"/>
              <a:t>plans </a:t>
            </a:r>
            <a:r>
              <a:rPr lang="en-GB" sz="2600" noProof="0" dirty="0"/>
              <a:t>and procedures for physical protection of the </a:t>
            </a:r>
            <a:r>
              <a:rPr lang="en-GB" sz="2600" noProof="0" dirty="0" smtClean="0"/>
              <a:t>site;</a:t>
            </a:r>
          </a:p>
        </p:txBody>
      </p:sp>
      <p:sp>
        <p:nvSpPr>
          <p:cNvPr id="4" name="Slide Number Placeholder 3"/>
          <p:cNvSpPr>
            <a:spLocks noGrp="1"/>
          </p:cNvSpPr>
          <p:nvPr>
            <p:ph type="sldNum" sz="quarter" idx="12"/>
          </p:nvPr>
        </p:nvSpPr>
        <p:spPr/>
        <p:txBody>
          <a:bodyPr/>
          <a:lstStyle/>
          <a:p>
            <a:fld id="{E820C8E4-9002-4E93-8650-B0CC00F8D49C}" type="slidenum">
              <a:rPr lang="sl-SI" smtClean="0"/>
              <a:pPr/>
              <a:t>15</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23655565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lstStyle/>
          <a:p>
            <a:r>
              <a:rPr lang="en-GB" noProof="0" dirty="0" smtClean="0"/>
              <a:t>Management of operational safety</a:t>
            </a:r>
            <a:endParaRPr lang="en-GB" noProof="0" dirty="0"/>
          </a:p>
        </p:txBody>
      </p:sp>
      <p:sp>
        <p:nvSpPr>
          <p:cNvPr id="3" name="Content Placeholder 2"/>
          <p:cNvSpPr>
            <a:spLocks noGrp="1"/>
          </p:cNvSpPr>
          <p:nvPr>
            <p:ph idx="1"/>
          </p:nvPr>
        </p:nvSpPr>
        <p:spPr>
          <a:xfrm>
            <a:off x="495300" y="1259999"/>
            <a:ext cx="8934450" cy="4455001"/>
          </a:xfrm>
        </p:spPr>
        <p:txBody>
          <a:bodyPr lIns="0" rIns="0">
            <a:normAutofit fontScale="92500" lnSpcReduction="20000"/>
          </a:bodyPr>
          <a:lstStyle/>
          <a:p>
            <a:pPr marL="0" indent="0">
              <a:spcAft>
                <a:spcPts val="600"/>
              </a:spcAft>
              <a:buNone/>
            </a:pPr>
            <a:r>
              <a:rPr lang="en-GB" sz="3000" b="1" u="sng" noProof="0" dirty="0" smtClean="0">
                <a:solidFill>
                  <a:schemeClr val="tx1">
                    <a:lumMod val="60000"/>
                    <a:lumOff val="40000"/>
                  </a:schemeClr>
                </a:solidFill>
              </a:rPr>
              <a:t>Safety policy</a:t>
            </a:r>
          </a:p>
          <a:p>
            <a:pPr>
              <a:spcAft>
                <a:spcPts val="600"/>
              </a:spcAft>
            </a:pPr>
            <a:r>
              <a:rPr lang="en-GB" sz="2800" noProof="0" dirty="0"/>
              <a:t>G</a:t>
            </a:r>
            <a:r>
              <a:rPr lang="en-GB" sz="2800" noProof="0" dirty="0" smtClean="0"/>
              <a:t>ive safety the highest priority</a:t>
            </a:r>
            <a:r>
              <a:rPr lang="en-GB" sz="2800" dirty="0" smtClean="0"/>
              <a:t>;</a:t>
            </a:r>
            <a:endParaRPr lang="en-GB" sz="2800" noProof="0" dirty="0" smtClean="0"/>
          </a:p>
          <a:p>
            <a:pPr>
              <a:spcAft>
                <a:spcPts val="600"/>
              </a:spcAft>
            </a:pPr>
            <a:r>
              <a:rPr lang="en-GB" sz="2800" noProof="0" dirty="0" smtClean="0"/>
              <a:t>Policy gives safety the utmost priority</a:t>
            </a:r>
            <a:r>
              <a:rPr lang="en-GB" sz="2800" dirty="0" smtClean="0"/>
              <a:t>;</a:t>
            </a:r>
            <a:endParaRPr lang="en-GB" sz="2800" noProof="0" dirty="0" smtClean="0"/>
          </a:p>
          <a:p>
            <a:pPr>
              <a:spcAft>
                <a:spcPts val="600"/>
              </a:spcAft>
            </a:pPr>
            <a:r>
              <a:rPr lang="en-GB" sz="2800" noProof="0" dirty="0" smtClean="0"/>
              <a:t>Key aspects of the safety policy</a:t>
            </a:r>
            <a:r>
              <a:rPr lang="en-GB" sz="2800" dirty="0" smtClean="0"/>
              <a:t>;</a:t>
            </a:r>
            <a:endParaRPr lang="en-GB" sz="2800" noProof="0" dirty="0" smtClean="0"/>
          </a:p>
          <a:p>
            <a:pPr marL="0" indent="0">
              <a:spcBef>
                <a:spcPts val="1200"/>
              </a:spcBef>
              <a:spcAft>
                <a:spcPts val="1200"/>
              </a:spcAft>
              <a:buNone/>
            </a:pPr>
            <a:r>
              <a:rPr lang="en-GB" sz="3000" b="1" u="sng" dirty="0" smtClean="0">
                <a:solidFill>
                  <a:schemeClr val="tx1">
                    <a:lumMod val="60000"/>
                    <a:lumOff val="40000"/>
                  </a:schemeClr>
                </a:solidFill>
              </a:rPr>
              <a:t>Operational </a:t>
            </a:r>
            <a:r>
              <a:rPr lang="en-GB" sz="3000" b="1" u="sng" dirty="0">
                <a:solidFill>
                  <a:schemeClr val="tx1">
                    <a:lumMod val="60000"/>
                    <a:lumOff val="40000"/>
                  </a:schemeClr>
                </a:solidFill>
              </a:rPr>
              <a:t>limits and conditions (OLCs) </a:t>
            </a:r>
          </a:p>
          <a:p>
            <a:pPr>
              <a:spcAft>
                <a:spcPts val="600"/>
              </a:spcAft>
            </a:pPr>
            <a:r>
              <a:rPr lang="en-GB" sz="2800" dirty="0" smtClean="0"/>
              <a:t>Developed → </a:t>
            </a:r>
            <a:r>
              <a:rPr lang="en-GB" sz="2800" b="1" dirty="0">
                <a:solidFill>
                  <a:schemeClr val="accent4">
                    <a:lumMod val="75000"/>
                  </a:schemeClr>
                </a:solidFill>
              </a:rPr>
              <a:t>plant operates in accordance with design assumptions and </a:t>
            </a:r>
            <a:r>
              <a:rPr lang="en-GB" sz="2800" b="1" dirty="0" smtClean="0">
                <a:solidFill>
                  <a:schemeClr val="accent4">
                    <a:lumMod val="75000"/>
                  </a:schemeClr>
                </a:solidFill>
              </a:rPr>
              <a:t>inte</a:t>
            </a:r>
            <a:r>
              <a:rPr lang="en-GB" sz="2800" b="1" dirty="0">
                <a:solidFill>
                  <a:schemeClr val="accent4">
                    <a:lumMod val="75000"/>
                  </a:schemeClr>
                </a:solidFill>
              </a:rPr>
              <a:t>nt</a:t>
            </a:r>
            <a:r>
              <a:rPr lang="en-GB" sz="2800" dirty="0" smtClean="0"/>
              <a:t>;</a:t>
            </a:r>
            <a:endParaRPr lang="en-GB" sz="2800" dirty="0"/>
          </a:p>
          <a:p>
            <a:pPr>
              <a:spcAft>
                <a:spcPts val="600"/>
              </a:spcAft>
            </a:pPr>
            <a:r>
              <a:rPr lang="en-GB" sz="2800" dirty="0" smtClean="0"/>
              <a:t>OLCs </a:t>
            </a:r>
            <a:r>
              <a:rPr lang="en-GB" sz="2800" dirty="0"/>
              <a:t>→</a:t>
            </a:r>
            <a:r>
              <a:rPr lang="en-GB" sz="2800" dirty="0" smtClean="0"/>
              <a:t> </a:t>
            </a:r>
            <a:r>
              <a:rPr lang="en-GB" sz="2800" dirty="0"/>
              <a:t>important part of the </a:t>
            </a:r>
            <a:r>
              <a:rPr lang="en-GB" sz="2800" dirty="0" smtClean="0"/>
              <a:t>basis;</a:t>
            </a:r>
            <a:endParaRPr lang="en-GB" sz="2800" dirty="0"/>
          </a:p>
          <a:p>
            <a:pPr>
              <a:spcAft>
                <a:spcPts val="600"/>
              </a:spcAft>
            </a:pPr>
            <a:r>
              <a:rPr lang="en-GB" sz="2800" dirty="0"/>
              <a:t>All </a:t>
            </a:r>
            <a:r>
              <a:rPr lang="en-GB" sz="2800" b="1" dirty="0">
                <a:solidFill>
                  <a:schemeClr val="accent4">
                    <a:lumMod val="75000"/>
                  </a:schemeClr>
                </a:solidFill>
              </a:rPr>
              <a:t>deviations</a:t>
            </a:r>
            <a:r>
              <a:rPr lang="en-GB" sz="2800" dirty="0"/>
              <a:t> →</a:t>
            </a:r>
            <a:r>
              <a:rPr lang="en-GB" sz="2800" dirty="0" smtClean="0"/>
              <a:t> </a:t>
            </a:r>
            <a:r>
              <a:rPr lang="en-GB" sz="2800" b="1" dirty="0">
                <a:solidFill>
                  <a:schemeClr val="accent4">
                    <a:lumMod val="75000"/>
                  </a:schemeClr>
                </a:solidFill>
              </a:rPr>
              <a:t>documented</a:t>
            </a:r>
            <a:r>
              <a:rPr lang="en-GB" sz="2800" dirty="0"/>
              <a:t> and </a:t>
            </a:r>
            <a:r>
              <a:rPr lang="en-GB" sz="2800" b="1" dirty="0">
                <a:solidFill>
                  <a:schemeClr val="accent4">
                    <a:lumMod val="75000"/>
                  </a:schemeClr>
                </a:solidFill>
              </a:rPr>
              <a:t>reported</a:t>
            </a:r>
            <a:r>
              <a:rPr lang="en-GB" sz="2800" dirty="0">
                <a:solidFill>
                  <a:schemeClr val="accent4">
                    <a:lumMod val="75000"/>
                  </a:schemeClr>
                </a:solidFill>
              </a:rPr>
              <a:t>, </a:t>
            </a:r>
            <a:r>
              <a:rPr lang="en-GB" sz="2800" b="1" dirty="0" smtClean="0">
                <a:solidFill>
                  <a:schemeClr val="accent4">
                    <a:lumMod val="75000"/>
                  </a:schemeClr>
                </a:solidFill>
              </a:rPr>
              <a:t>actions </a:t>
            </a:r>
            <a:r>
              <a:rPr lang="en-GB" sz="2800" b="1" dirty="0">
                <a:solidFill>
                  <a:schemeClr val="accent4">
                    <a:lumMod val="75000"/>
                  </a:schemeClr>
                </a:solidFill>
              </a:rPr>
              <a:t>are </a:t>
            </a:r>
            <a:r>
              <a:rPr lang="en-GB" sz="2800" b="1" dirty="0" smtClean="0">
                <a:solidFill>
                  <a:schemeClr val="accent4">
                    <a:lumMod val="75000"/>
                  </a:schemeClr>
                </a:solidFill>
              </a:rPr>
              <a:t>taken</a:t>
            </a:r>
            <a:r>
              <a:rPr lang="en-GB" dirty="0" smtClean="0">
                <a:solidFill>
                  <a:schemeClr val="accent4">
                    <a:lumMod val="75000"/>
                  </a:schemeClr>
                </a:solidFill>
              </a:rPr>
              <a:t>;</a:t>
            </a:r>
            <a:endParaRPr lang="en-GB" dirty="0">
              <a:solidFill>
                <a:schemeClr val="accent4">
                  <a:lumMod val="75000"/>
                </a:schemeClr>
              </a:solidFill>
            </a:endParaRPr>
          </a:p>
        </p:txBody>
      </p:sp>
      <p:sp>
        <p:nvSpPr>
          <p:cNvPr id="4" name="Slide Number Placeholder 3"/>
          <p:cNvSpPr>
            <a:spLocks noGrp="1"/>
          </p:cNvSpPr>
          <p:nvPr>
            <p:ph type="sldNum" sz="quarter" idx="12"/>
          </p:nvPr>
        </p:nvSpPr>
        <p:spPr/>
        <p:txBody>
          <a:bodyPr/>
          <a:lstStyle/>
          <a:p>
            <a:fld id="{E820C8E4-9002-4E93-8650-B0CC00F8D49C}" type="slidenum">
              <a:rPr lang="sl-SI" smtClean="0"/>
              <a:pPr/>
              <a:t>16</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1238181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0000"/>
            <a:ext cx="8875200" cy="900000"/>
          </a:xfrm>
        </p:spPr>
        <p:txBody>
          <a:bodyPr>
            <a:normAutofit/>
          </a:bodyPr>
          <a:lstStyle/>
          <a:p>
            <a:r>
              <a:rPr lang="en-GB" noProof="0" dirty="0"/>
              <a:t>Management of operational safety</a:t>
            </a:r>
          </a:p>
        </p:txBody>
      </p:sp>
      <p:sp>
        <p:nvSpPr>
          <p:cNvPr id="3" name="Content Placeholder 2"/>
          <p:cNvSpPr>
            <a:spLocks noGrp="1"/>
          </p:cNvSpPr>
          <p:nvPr>
            <p:ph idx="1"/>
          </p:nvPr>
        </p:nvSpPr>
        <p:spPr>
          <a:xfrm>
            <a:off x="438150" y="1259999"/>
            <a:ext cx="9281850" cy="5099858"/>
          </a:xfrm>
        </p:spPr>
        <p:txBody>
          <a:bodyPr>
            <a:normAutofit/>
          </a:bodyPr>
          <a:lstStyle/>
          <a:p>
            <a:pPr marL="0" indent="0">
              <a:spcAft>
                <a:spcPts val="600"/>
              </a:spcAft>
              <a:buNone/>
            </a:pPr>
            <a:r>
              <a:rPr lang="en-GB" sz="2800" b="1" u="sng" noProof="0" dirty="0" smtClean="0">
                <a:solidFill>
                  <a:schemeClr val="tx1">
                    <a:lumMod val="60000"/>
                    <a:lumOff val="40000"/>
                  </a:schemeClr>
                </a:solidFill>
              </a:rPr>
              <a:t>Qualification and Training of personnel</a:t>
            </a:r>
            <a:endParaRPr lang="en-GB" sz="2800" b="1" u="sng" noProof="0" dirty="0">
              <a:solidFill>
                <a:schemeClr val="tx1">
                  <a:lumMod val="60000"/>
                  <a:lumOff val="40000"/>
                </a:schemeClr>
              </a:solidFill>
            </a:endParaRPr>
          </a:p>
          <a:p>
            <a:pPr lvl="1"/>
            <a:r>
              <a:rPr lang="en-GB" sz="2600" b="1" noProof="0" dirty="0" smtClean="0">
                <a:solidFill>
                  <a:schemeClr val="accent4">
                    <a:lumMod val="75000"/>
                  </a:schemeClr>
                </a:solidFill>
              </a:rPr>
              <a:t>Qualifications</a:t>
            </a:r>
            <a:r>
              <a:rPr lang="en-GB" sz="2600" noProof="0" dirty="0" smtClean="0"/>
              <a:t> </a:t>
            </a:r>
            <a:r>
              <a:rPr lang="en-GB" sz="2600" noProof="0" dirty="0"/>
              <a:t>and </a:t>
            </a:r>
            <a:r>
              <a:rPr lang="en-GB" sz="2600" b="1" noProof="0" dirty="0">
                <a:solidFill>
                  <a:schemeClr val="accent4">
                    <a:lumMod val="75000"/>
                  </a:schemeClr>
                </a:solidFill>
              </a:rPr>
              <a:t>experience criteria</a:t>
            </a:r>
            <a:r>
              <a:rPr lang="en-GB" sz="2600" noProof="0" dirty="0">
                <a:solidFill>
                  <a:schemeClr val="accent4">
                    <a:lumMod val="75000"/>
                  </a:schemeClr>
                </a:solidFill>
              </a:rPr>
              <a:t> </a:t>
            </a:r>
            <a:r>
              <a:rPr lang="en-GB" sz="2600" noProof="0" dirty="0"/>
              <a:t>of </a:t>
            </a:r>
            <a:r>
              <a:rPr lang="en-GB" sz="2600" noProof="0" dirty="0" smtClean="0"/>
              <a:t>personnel;</a:t>
            </a:r>
            <a:endParaRPr lang="en-GB" sz="2600" noProof="0" dirty="0"/>
          </a:p>
          <a:p>
            <a:pPr lvl="1"/>
            <a:r>
              <a:rPr lang="en-GB" sz="2600" noProof="0" dirty="0"/>
              <a:t>Suitably </a:t>
            </a:r>
            <a:r>
              <a:rPr lang="en-GB" sz="2600" b="1" noProof="0" dirty="0">
                <a:solidFill>
                  <a:schemeClr val="accent4">
                    <a:lumMod val="75000"/>
                  </a:schemeClr>
                </a:solidFill>
              </a:rPr>
              <a:t>qualified </a:t>
            </a:r>
            <a:r>
              <a:rPr lang="en-GB" sz="2600" b="1" noProof="0" dirty="0" smtClean="0">
                <a:solidFill>
                  <a:schemeClr val="accent4">
                    <a:lumMod val="75000"/>
                  </a:schemeClr>
                </a:solidFill>
              </a:rPr>
              <a:t>personnel</a:t>
            </a:r>
            <a:r>
              <a:rPr lang="en-GB" sz="2600" noProof="0" dirty="0" smtClean="0"/>
              <a:t>;</a:t>
            </a:r>
            <a:endParaRPr lang="en-GB" sz="2600" noProof="0" dirty="0"/>
          </a:p>
          <a:p>
            <a:pPr lvl="1"/>
            <a:r>
              <a:rPr lang="en-GB" sz="2600" b="1" noProof="0" dirty="0" smtClean="0">
                <a:solidFill>
                  <a:schemeClr val="accent4">
                    <a:lumMod val="75000"/>
                  </a:schemeClr>
                </a:solidFill>
              </a:rPr>
              <a:t>Formal </a:t>
            </a:r>
            <a:r>
              <a:rPr lang="en-GB" sz="2600" b="1" noProof="0" dirty="0">
                <a:solidFill>
                  <a:schemeClr val="accent4">
                    <a:lumMod val="75000"/>
                  </a:schemeClr>
                </a:solidFill>
              </a:rPr>
              <a:t>authorization</a:t>
            </a:r>
            <a:r>
              <a:rPr lang="en-GB" sz="2600" noProof="0" dirty="0">
                <a:solidFill>
                  <a:schemeClr val="accent4">
                    <a:lumMod val="75000"/>
                  </a:schemeClr>
                </a:solidFill>
              </a:rPr>
              <a:t> </a:t>
            </a:r>
            <a:r>
              <a:rPr lang="en-GB" sz="2600" dirty="0"/>
              <a:t>→</a:t>
            </a:r>
            <a:r>
              <a:rPr lang="en-GB" sz="2600" noProof="0" dirty="0" smtClean="0"/>
              <a:t> </a:t>
            </a:r>
            <a:r>
              <a:rPr lang="en-GB" sz="2600" noProof="0" dirty="0"/>
              <a:t>under the jurisdiction of the regulatory </a:t>
            </a:r>
            <a:r>
              <a:rPr lang="en-GB" sz="2600" noProof="0" dirty="0" smtClean="0"/>
              <a:t>body;</a:t>
            </a:r>
            <a:endParaRPr lang="en-GB" sz="2600" noProof="0" dirty="0"/>
          </a:p>
          <a:p>
            <a:pPr marL="0" indent="0">
              <a:spcAft>
                <a:spcPts val="600"/>
              </a:spcAft>
              <a:buNone/>
            </a:pPr>
            <a:r>
              <a:rPr lang="en-GB" sz="2800" b="1" u="sng" dirty="0" smtClean="0">
                <a:solidFill>
                  <a:schemeClr val="tx1">
                    <a:lumMod val="60000"/>
                    <a:lumOff val="40000"/>
                  </a:schemeClr>
                </a:solidFill>
              </a:rPr>
              <a:t>Performance </a:t>
            </a:r>
            <a:r>
              <a:rPr lang="en-GB" sz="2800" b="1" u="sng" dirty="0">
                <a:solidFill>
                  <a:schemeClr val="tx1">
                    <a:lumMod val="60000"/>
                    <a:lumOff val="40000"/>
                  </a:schemeClr>
                </a:solidFill>
              </a:rPr>
              <a:t>of safety related activities</a:t>
            </a:r>
          </a:p>
          <a:p>
            <a:pPr lvl="1"/>
            <a:r>
              <a:rPr lang="en-GB" sz="2600" b="1" dirty="0" smtClean="0">
                <a:solidFill>
                  <a:schemeClr val="accent4">
                    <a:lumMod val="75000"/>
                  </a:schemeClr>
                </a:solidFill>
              </a:rPr>
              <a:t>Safety</a:t>
            </a:r>
            <a:r>
              <a:rPr lang="en-GB" sz="2600" dirty="0" smtClean="0">
                <a:solidFill>
                  <a:schemeClr val="accent4">
                    <a:lumMod val="75000"/>
                  </a:schemeClr>
                </a:solidFill>
              </a:rPr>
              <a:t> </a:t>
            </a:r>
            <a:r>
              <a:rPr lang="en-GB" sz="2600" dirty="0"/>
              <a:t>related </a:t>
            </a:r>
            <a:r>
              <a:rPr lang="en-GB" sz="2600" b="1" dirty="0">
                <a:solidFill>
                  <a:schemeClr val="accent4">
                    <a:lumMod val="75000"/>
                  </a:schemeClr>
                </a:solidFill>
              </a:rPr>
              <a:t>activities</a:t>
            </a:r>
            <a:r>
              <a:rPr lang="en-GB" sz="2600" dirty="0"/>
              <a:t> →</a:t>
            </a:r>
            <a:r>
              <a:rPr lang="en-GB" sz="2600" dirty="0" smtClean="0"/>
              <a:t> </a:t>
            </a:r>
            <a:r>
              <a:rPr lang="en-GB" sz="2600" dirty="0"/>
              <a:t>adequately </a:t>
            </a:r>
            <a:r>
              <a:rPr lang="en-GB" sz="2600" b="1" dirty="0">
                <a:solidFill>
                  <a:schemeClr val="accent4">
                    <a:lumMod val="75000"/>
                  </a:schemeClr>
                </a:solidFill>
              </a:rPr>
              <a:t>analysed</a:t>
            </a:r>
            <a:r>
              <a:rPr lang="en-GB" sz="2600" dirty="0"/>
              <a:t> and </a:t>
            </a:r>
            <a:r>
              <a:rPr lang="en-GB" sz="2600" b="1" dirty="0" smtClean="0">
                <a:solidFill>
                  <a:schemeClr val="accent4">
                    <a:lumMod val="75000"/>
                  </a:schemeClr>
                </a:solidFill>
              </a:rPr>
              <a:t>controlled</a:t>
            </a:r>
            <a:r>
              <a:rPr lang="en-GB" sz="2600" dirty="0" smtClean="0"/>
              <a:t>;</a:t>
            </a:r>
          </a:p>
          <a:p>
            <a:pPr marL="0" indent="0">
              <a:spcAft>
                <a:spcPts val="600"/>
              </a:spcAft>
              <a:buNone/>
            </a:pPr>
            <a:r>
              <a:rPr lang="en-GB" sz="2800" b="1" u="sng" dirty="0">
                <a:solidFill>
                  <a:schemeClr val="tx1">
                    <a:lumMod val="60000"/>
                    <a:lumOff val="40000"/>
                  </a:schemeClr>
                </a:solidFill>
              </a:rPr>
              <a:t>Monitoring and review of safety performance</a:t>
            </a:r>
          </a:p>
          <a:p>
            <a:pPr lvl="1"/>
            <a:r>
              <a:rPr lang="en-GB" sz="2600" dirty="0" smtClean="0"/>
              <a:t>System </a:t>
            </a:r>
            <a:r>
              <a:rPr lang="en-GB" sz="2600" dirty="0"/>
              <a:t>for continuous monitoring and periodic </a:t>
            </a:r>
            <a:r>
              <a:rPr lang="en-GB" sz="2600" dirty="0" smtClean="0"/>
              <a:t>review;</a:t>
            </a:r>
            <a:endParaRPr lang="en-GB" sz="2600" dirty="0"/>
          </a:p>
          <a:p>
            <a:pPr lvl="1"/>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17</a:t>
            </a:fld>
            <a:endParaRPr lang="sl-SI" dirty="0"/>
          </a:p>
        </p:txBody>
      </p:sp>
    </p:spTree>
    <p:extLst>
      <p:ext uri="{BB962C8B-B14F-4D97-AF65-F5344CB8AC3E}">
        <p14:creationId xmlns="" xmlns:p14="http://schemas.microsoft.com/office/powerpoint/2010/main" val="2706795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lstStyle/>
          <a:p>
            <a:r>
              <a:rPr lang="en-GB" noProof="0" dirty="0"/>
              <a:t>Management of operational safety</a:t>
            </a:r>
          </a:p>
        </p:txBody>
      </p:sp>
      <p:sp>
        <p:nvSpPr>
          <p:cNvPr id="3" name="Content Placeholder 2"/>
          <p:cNvSpPr>
            <a:spLocks noGrp="1"/>
          </p:cNvSpPr>
          <p:nvPr>
            <p:ph idx="1"/>
          </p:nvPr>
        </p:nvSpPr>
        <p:spPr>
          <a:xfrm>
            <a:off x="366000" y="1279049"/>
            <a:ext cx="9540000" cy="5099858"/>
          </a:xfrm>
        </p:spPr>
        <p:txBody>
          <a:bodyPr>
            <a:normAutofit/>
          </a:bodyPr>
          <a:lstStyle/>
          <a:p>
            <a:pPr marL="0" lvl="1" indent="0" defTabSz="900000">
              <a:spcAft>
                <a:spcPts val="600"/>
              </a:spcAft>
              <a:buSzPct val="110000"/>
              <a:buNone/>
            </a:pPr>
            <a:r>
              <a:rPr lang="en-GB" b="1" u="sng" dirty="0" smtClean="0">
                <a:solidFill>
                  <a:schemeClr val="tx1">
                    <a:lumMod val="60000"/>
                    <a:lumOff val="40000"/>
                  </a:schemeClr>
                </a:solidFill>
              </a:rPr>
              <a:t>Control of plant configuration</a:t>
            </a:r>
          </a:p>
          <a:p>
            <a:pPr>
              <a:spcAft>
                <a:spcPts val="600"/>
              </a:spcAft>
            </a:pPr>
            <a:r>
              <a:rPr lang="en-GB" sz="2600" noProof="0" dirty="0" smtClean="0"/>
              <a:t>Establishing and implementing </a:t>
            </a:r>
            <a:r>
              <a:rPr lang="en-GB" sz="2600" dirty="0"/>
              <a:t>→</a:t>
            </a:r>
            <a:r>
              <a:rPr lang="en-GB" sz="2600" noProof="0" dirty="0" smtClean="0"/>
              <a:t> system for plant configuration management</a:t>
            </a:r>
            <a:r>
              <a:rPr lang="en-GB" sz="2600" dirty="0" smtClean="0"/>
              <a:t>;</a:t>
            </a:r>
            <a:endParaRPr lang="en-GB" sz="2600" noProof="0" dirty="0" smtClean="0"/>
          </a:p>
          <a:p>
            <a:pPr marL="0" indent="0">
              <a:buNone/>
            </a:pPr>
            <a:r>
              <a:rPr lang="en-GB" sz="2800" b="1" u="sng" dirty="0">
                <a:solidFill>
                  <a:schemeClr val="tx1">
                    <a:lumMod val="60000"/>
                    <a:lumOff val="40000"/>
                  </a:schemeClr>
                </a:solidFill>
              </a:rPr>
              <a:t>Plant modifications</a:t>
            </a:r>
          </a:p>
          <a:p>
            <a:pPr>
              <a:spcAft>
                <a:spcPts val="600"/>
              </a:spcAft>
            </a:pPr>
            <a:r>
              <a:rPr lang="en-GB" sz="2600" dirty="0" smtClean="0"/>
              <a:t>Modifications </a:t>
            </a:r>
            <a:r>
              <a:rPr lang="en-GB" sz="2600" dirty="0"/>
              <a:t>→</a:t>
            </a:r>
            <a:r>
              <a:rPr lang="en-GB" sz="2600" dirty="0" smtClean="0"/>
              <a:t> </a:t>
            </a:r>
            <a:r>
              <a:rPr lang="en-GB" sz="2600" b="1" dirty="0">
                <a:solidFill>
                  <a:schemeClr val="accent4">
                    <a:lumMod val="75000"/>
                  </a:schemeClr>
                </a:solidFill>
              </a:rPr>
              <a:t>categorized</a:t>
            </a:r>
            <a:r>
              <a:rPr lang="en-GB" sz="2600" dirty="0"/>
              <a:t> </a:t>
            </a:r>
            <a:r>
              <a:rPr lang="en-GB" sz="2600" dirty="0" smtClean="0"/>
              <a:t>and </a:t>
            </a:r>
            <a:r>
              <a:rPr lang="en-GB" sz="2600" b="1" dirty="0">
                <a:solidFill>
                  <a:schemeClr val="accent4">
                    <a:lumMod val="75000"/>
                  </a:schemeClr>
                </a:solidFill>
              </a:rPr>
              <a:t>approved</a:t>
            </a:r>
            <a:r>
              <a:rPr lang="en-GB" sz="2600" dirty="0" smtClean="0"/>
              <a:t>;</a:t>
            </a:r>
            <a:endParaRPr lang="en-GB" sz="2600" dirty="0"/>
          </a:p>
          <a:p>
            <a:pPr>
              <a:spcAft>
                <a:spcPts val="600"/>
              </a:spcAft>
            </a:pPr>
            <a:r>
              <a:rPr lang="en-GB" sz="2600" b="1" dirty="0">
                <a:solidFill>
                  <a:schemeClr val="accent4">
                    <a:lumMod val="75000"/>
                  </a:schemeClr>
                </a:solidFill>
              </a:rPr>
              <a:t>Temporary modifications</a:t>
            </a:r>
            <a:r>
              <a:rPr lang="en-GB" sz="2600" dirty="0">
                <a:solidFill>
                  <a:schemeClr val="accent4">
                    <a:lumMod val="75000"/>
                  </a:schemeClr>
                </a:solidFill>
              </a:rPr>
              <a:t> </a:t>
            </a:r>
            <a:r>
              <a:rPr lang="en-GB" sz="2600" dirty="0"/>
              <a:t>→</a:t>
            </a:r>
            <a:r>
              <a:rPr lang="en-GB" sz="2600" dirty="0" smtClean="0"/>
              <a:t> </a:t>
            </a:r>
            <a:r>
              <a:rPr lang="en-GB" sz="2600" b="1" dirty="0" smtClean="0">
                <a:solidFill>
                  <a:schemeClr val="accent4">
                    <a:lumMod val="75000"/>
                  </a:schemeClr>
                </a:solidFill>
              </a:rPr>
              <a:t>identified</a:t>
            </a:r>
            <a:r>
              <a:rPr lang="en-GB" sz="2600" dirty="0" smtClean="0"/>
              <a:t>;</a:t>
            </a:r>
            <a:endParaRPr lang="en-GB" sz="2600" dirty="0"/>
          </a:p>
          <a:p>
            <a:pPr>
              <a:spcAft>
                <a:spcPts val="600"/>
              </a:spcAft>
            </a:pPr>
            <a:r>
              <a:rPr lang="en-GB" sz="2600" dirty="0"/>
              <a:t>Modifications </a:t>
            </a:r>
            <a:r>
              <a:rPr lang="en-GB" sz="2600" dirty="0" smtClean="0"/>
              <a:t>relevant </a:t>
            </a:r>
            <a:r>
              <a:rPr lang="en-GB" sz="2600" dirty="0"/>
              <a:t>to safe operation →</a:t>
            </a:r>
            <a:r>
              <a:rPr lang="en-GB" sz="2600" dirty="0" smtClean="0"/>
              <a:t> </a:t>
            </a:r>
            <a:r>
              <a:rPr lang="en-GB" sz="2600" b="1" dirty="0">
                <a:solidFill>
                  <a:schemeClr val="accent4">
                    <a:lumMod val="75000"/>
                  </a:schemeClr>
                </a:solidFill>
              </a:rPr>
              <a:t>submitted</a:t>
            </a:r>
            <a:r>
              <a:rPr lang="en-GB" sz="2600" dirty="0"/>
              <a:t> to the </a:t>
            </a:r>
            <a:r>
              <a:rPr lang="en-GB" sz="2600" b="1" dirty="0">
                <a:solidFill>
                  <a:schemeClr val="accent4">
                    <a:lumMod val="75000"/>
                  </a:schemeClr>
                </a:solidFill>
              </a:rPr>
              <a:t>regulatory </a:t>
            </a:r>
            <a:r>
              <a:rPr lang="en-GB" sz="2600" b="1" dirty="0" smtClean="0">
                <a:solidFill>
                  <a:schemeClr val="accent4">
                    <a:lumMod val="75000"/>
                  </a:schemeClr>
                </a:solidFill>
              </a:rPr>
              <a:t>body</a:t>
            </a:r>
            <a:r>
              <a:rPr lang="en-GB" sz="2600" dirty="0" smtClean="0"/>
              <a:t>;</a:t>
            </a:r>
            <a:endParaRPr lang="en-GB" sz="2600" dirty="0"/>
          </a:p>
          <a:p>
            <a:pPr marL="360000" lvl="1">
              <a:spcBef>
                <a:spcPts val="600"/>
              </a:spcBef>
              <a:spcAft>
                <a:spcPts val="600"/>
              </a:spcAft>
              <a:buSzPct val="110000"/>
              <a:buNone/>
            </a:pPr>
            <a:endParaRPr lang="en-GB" sz="20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18</a:t>
            </a:fld>
            <a:endParaRPr lang="sl-SI" dirty="0"/>
          </a:p>
        </p:txBody>
      </p:sp>
    </p:spTree>
    <p:extLst>
      <p:ext uri="{BB962C8B-B14F-4D97-AF65-F5344CB8AC3E}">
        <p14:creationId xmlns="" xmlns:p14="http://schemas.microsoft.com/office/powerpoint/2010/main" val="1072392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180000"/>
            <a:ext cx="8779950" cy="900000"/>
          </a:xfrm>
        </p:spPr>
        <p:txBody>
          <a:bodyPr/>
          <a:lstStyle/>
          <a:p>
            <a:r>
              <a:rPr lang="en-GB" noProof="0" dirty="0"/>
              <a:t>Management of operational safety</a:t>
            </a:r>
          </a:p>
        </p:txBody>
      </p:sp>
      <p:sp>
        <p:nvSpPr>
          <p:cNvPr id="3" name="Content Placeholder 2"/>
          <p:cNvSpPr>
            <a:spLocks noGrp="1"/>
          </p:cNvSpPr>
          <p:nvPr>
            <p:ph idx="1"/>
          </p:nvPr>
        </p:nvSpPr>
        <p:spPr>
          <a:xfrm>
            <a:off x="419100" y="1259998"/>
            <a:ext cx="9182100" cy="5121751"/>
          </a:xfrm>
        </p:spPr>
        <p:txBody>
          <a:bodyPr>
            <a:normAutofit/>
          </a:bodyPr>
          <a:lstStyle/>
          <a:p>
            <a:pPr marL="0" indent="0">
              <a:buNone/>
            </a:pPr>
            <a:r>
              <a:rPr lang="en-GB" sz="2800" b="1" u="sng" noProof="0" dirty="0">
                <a:solidFill>
                  <a:schemeClr val="tx1">
                    <a:lumMod val="60000"/>
                    <a:lumOff val="40000"/>
                  </a:schemeClr>
                </a:solidFill>
              </a:rPr>
              <a:t>Periodic safety </a:t>
            </a:r>
            <a:r>
              <a:rPr lang="en-GB" sz="2800" b="1" u="sng" noProof="0" dirty="0" smtClean="0">
                <a:solidFill>
                  <a:schemeClr val="tx1">
                    <a:lumMod val="60000"/>
                    <a:lumOff val="40000"/>
                  </a:schemeClr>
                </a:solidFill>
              </a:rPr>
              <a:t>review (PSR)</a:t>
            </a:r>
          </a:p>
          <a:p>
            <a:pPr>
              <a:spcAft>
                <a:spcPts val="600"/>
              </a:spcAft>
            </a:pPr>
            <a:r>
              <a:rPr lang="en-GB" sz="2600" noProof="0" dirty="0"/>
              <a:t>A systematic safety </a:t>
            </a:r>
            <a:r>
              <a:rPr lang="en-GB" sz="2600" noProof="0" dirty="0" smtClean="0"/>
              <a:t>reassessment of </a:t>
            </a:r>
            <a:r>
              <a:rPr lang="en-GB" sz="2600" noProof="0" dirty="0"/>
              <a:t>the plant </a:t>
            </a:r>
            <a:r>
              <a:rPr lang="en-GB" sz="2600" noProof="0" dirty="0" smtClean="0"/>
              <a:t>→ performed</a:t>
            </a:r>
            <a:endParaRPr lang="en-GB" sz="2600" noProof="0" dirty="0"/>
          </a:p>
          <a:p>
            <a:pPr>
              <a:spcAft>
                <a:spcPts val="600"/>
              </a:spcAft>
            </a:pPr>
            <a:r>
              <a:rPr lang="en-GB" sz="2600" noProof="0" dirty="0" smtClean="0"/>
              <a:t>Validation of existing safety report;</a:t>
            </a:r>
            <a:endParaRPr lang="en-GB" sz="2600" noProof="0" dirty="0"/>
          </a:p>
          <a:p>
            <a:pPr>
              <a:spcAft>
                <a:spcPts val="600"/>
              </a:spcAft>
            </a:pPr>
            <a:r>
              <a:rPr lang="en-GB" sz="2600" noProof="0" dirty="0"/>
              <a:t>PSR takes into account:</a:t>
            </a:r>
          </a:p>
          <a:p>
            <a:pPr lvl="1">
              <a:spcAft>
                <a:spcPts val="600"/>
              </a:spcAft>
            </a:pPr>
            <a:r>
              <a:rPr lang="en-GB" sz="2400" noProof="0" dirty="0" smtClean="0"/>
              <a:t>actual </a:t>
            </a:r>
            <a:r>
              <a:rPr lang="en-GB" sz="2400" noProof="0" dirty="0"/>
              <a:t>status of the plant, </a:t>
            </a:r>
            <a:r>
              <a:rPr lang="en-GB" sz="2400" noProof="0" dirty="0" smtClean="0"/>
              <a:t>operating </a:t>
            </a:r>
            <a:r>
              <a:rPr lang="en-GB" sz="2400" noProof="0" dirty="0"/>
              <a:t>experience, </a:t>
            </a:r>
            <a:r>
              <a:rPr lang="en-GB" sz="2400" noProof="0" dirty="0" smtClean="0"/>
              <a:t>predicted </a:t>
            </a:r>
            <a:r>
              <a:rPr lang="en-GB" sz="2400" noProof="0" dirty="0"/>
              <a:t>end‑of‑life state, </a:t>
            </a:r>
            <a:r>
              <a:rPr lang="en-GB" sz="2400" noProof="0" dirty="0" smtClean="0"/>
              <a:t>current </a:t>
            </a:r>
            <a:r>
              <a:rPr lang="en-GB" sz="2400" noProof="0" dirty="0"/>
              <a:t>analytical methods, </a:t>
            </a:r>
            <a:r>
              <a:rPr lang="en-GB" sz="2400" noProof="0" dirty="0" smtClean="0"/>
              <a:t>current </a:t>
            </a:r>
            <a:r>
              <a:rPr lang="en-GB" sz="2400" noProof="0" dirty="0"/>
              <a:t>safety standards, and </a:t>
            </a:r>
            <a:r>
              <a:rPr lang="en-GB" sz="2400" noProof="0" dirty="0" smtClean="0"/>
              <a:t>current knowledge;</a:t>
            </a:r>
          </a:p>
          <a:p>
            <a:pPr>
              <a:spcAft>
                <a:spcPts val="600"/>
              </a:spcAft>
            </a:pPr>
            <a:r>
              <a:rPr lang="en-GB" sz="2600" dirty="0" smtClean="0"/>
              <a:t>Base </a:t>
            </a:r>
            <a:r>
              <a:rPr lang="en-GB" sz="2600" dirty="0"/>
              <a:t>for implementation of any necessary corrective actions </a:t>
            </a:r>
            <a:r>
              <a:rPr lang="en-GB" sz="2600" dirty="0" smtClean="0"/>
              <a:t>and modifications;</a:t>
            </a:r>
            <a:endParaRPr lang="en-GB" sz="26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19</a:t>
            </a:fld>
            <a:endParaRPr lang="sl-SI" dirty="0"/>
          </a:p>
        </p:txBody>
      </p:sp>
    </p:spTree>
    <p:extLst>
      <p:ext uri="{BB962C8B-B14F-4D97-AF65-F5344CB8AC3E}">
        <p14:creationId xmlns="" xmlns:p14="http://schemas.microsoft.com/office/powerpoint/2010/main" val="1140405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lstStyle/>
          <a:p>
            <a:r>
              <a:rPr lang="hu-HU" dirty="0" smtClean="0">
                <a:solidFill>
                  <a:schemeClr val="tx1">
                    <a:lumMod val="75000"/>
                  </a:schemeClr>
                </a:solidFill>
              </a:rPr>
              <a:t>Lerning objectives</a:t>
            </a:r>
            <a:endParaRPr lang="en-GB" dirty="0">
              <a:solidFill>
                <a:schemeClr val="tx1">
                  <a:lumMod val="75000"/>
                </a:schemeClr>
              </a:solidFill>
            </a:endParaRPr>
          </a:p>
        </p:txBody>
      </p:sp>
      <p:sp>
        <p:nvSpPr>
          <p:cNvPr id="3" name="Content Placeholder 2"/>
          <p:cNvSpPr>
            <a:spLocks noGrp="1"/>
          </p:cNvSpPr>
          <p:nvPr>
            <p:ph idx="1"/>
          </p:nvPr>
        </p:nvSpPr>
        <p:spPr>
          <a:xfrm>
            <a:off x="438150" y="1259999"/>
            <a:ext cx="8858250" cy="4759801"/>
          </a:xfrm>
        </p:spPr>
        <p:txBody>
          <a:bodyPr>
            <a:normAutofit/>
          </a:bodyPr>
          <a:lstStyle/>
          <a:p>
            <a:pPr lvl="0"/>
            <a:r>
              <a:rPr lang="en-GB" sz="2800" dirty="0" smtClean="0"/>
              <a:t>Understand different requirements which need to be satisfied in order to ensure  nuclear power plant operational safety</a:t>
            </a:r>
          </a:p>
          <a:p>
            <a:r>
              <a:rPr lang="en-GB" sz="2800" dirty="0" smtClean="0"/>
              <a:t>Recognize the general requirements for the operating organization</a:t>
            </a:r>
          </a:p>
          <a:p>
            <a:r>
              <a:rPr lang="en-GB" sz="2800" dirty="0" smtClean="0"/>
              <a:t>State importance of nuclear power commissioning and decommissioning</a:t>
            </a:r>
          </a:p>
          <a:p>
            <a:r>
              <a:rPr lang="en-GB" sz="2800" dirty="0" smtClean="0"/>
              <a:t>Importance of Operating Experience Feedback and its utilization</a:t>
            </a:r>
          </a:p>
          <a:p>
            <a:endParaRPr lang="en-GB" sz="2800" dirty="0" smtClean="0"/>
          </a:p>
          <a:p>
            <a:endParaRPr lang="hu-HU" dirty="0" smtClean="0"/>
          </a:p>
        </p:txBody>
      </p:sp>
      <p:sp>
        <p:nvSpPr>
          <p:cNvPr id="4" name="Date Placeholder 3"/>
          <p:cNvSpPr>
            <a:spLocks noGrp="1"/>
          </p:cNvSpPr>
          <p:nvPr>
            <p:ph type="dt" sz="half" idx="10"/>
          </p:nvPr>
        </p:nvSpPr>
        <p:spPr/>
        <p:txBody>
          <a:bodyPr/>
          <a:lstStyle/>
          <a:p>
            <a:pPr algn="ctr"/>
            <a:r>
              <a:rPr lang="en-US" dirty="0"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 xmlns:p14="http://schemas.microsoft.com/office/powerpoint/2010/main" val="3015988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normAutofit/>
          </a:bodyPr>
          <a:lstStyle/>
          <a:p>
            <a:r>
              <a:rPr lang="en-GB" noProof="0" dirty="0"/>
              <a:t>Management of operational safety</a:t>
            </a:r>
          </a:p>
        </p:txBody>
      </p:sp>
      <p:sp>
        <p:nvSpPr>
          <p:cNvPr id="3" name="Content Placeholder 2"/>
          <p:cNvSpPr>
            <a:spLocks noGrp="1"/>
          </p:cNvSpPr>
          <p:nvPr>
            <p:ph idx="1"/>
          </p:nvPr>
        </p:nvSpPr>
        <p:spPr>
          <a:xfrm>
            <a:off x="590550" y="1259999"/>
            <a:ext cx="9067800" cy="4874101"/>
          </a:xfrm>
        </p:spPr>
        <p:txBody>
          <a:bodyPr>
            <a:normAutofit lnSpcReduction="10000"/>
          </a:bodyPr>
          <a:lstStyle/>
          <a:p>
            <a:pPr marL="0" lvl="1" indent="0" defTabSz="900000">
              <a:spcAft>
                <a:spcPts val="600"/>
              </a:spcAft>
              <a:buSzPct val="110000"/>
              <a:buNone/>
            </a:pPr>
            <a:r>
              <a:rPr lang="en-GB" b="1" u="sng" dirty="0" smtClean="0">
                <a:solidFill>
                  <a:schemeClr val="tx1">
                    <a:lumMod val="60000"/>
                    <a:lumOff val="40000"/>
                  </a:schemeClr>
                </a:solidFill>
              </a:rPr>
              <a:t>Equipment qualification</a:t>
            </a:r>
          </a:p>
          <a:p>
            <a:r>
              <a:rPr lang="en-GB" sz="2600" noProof="0" dirty="0" smtClean="0"/>
              <a:t>Systematic assessment;</a:t>
            </a:r>
          </a:p>
          <a:p>
            <a:pPr marL="0" lvl="1" indent="0" defTabSz="900000">
              <a:spcAft>
                <a:spcPts val="600"/>
              </a:spcAft>
              <a:buSzPct val="110000"/>
              <a:buNone/>
            </a:pPr>
            <a:r>
              <a:rPr lang="en-GB" b="1" u="sng" dirty="0" smtClean="0">
                <a:solidFill>
                  <a:schemeClr val="tx1">
                    <a:lumMod val="60000"/>
                    <a:lumOff val="40000"/>
                  </a:schemeClr>
                </a:solidFill>
              </a:rPr>
              <a:t>Ageing management</a:t>
            </a:r>
          </a:p>
          <a:p>
            <a:r>
              <a:rPr lang="en-GB" sz="2600" dirty="0" smtClean="0"/>
              <a:t>An effective ageing management programme;</a:t>
            </a:r>
          </a:p>
          <a:p>
            <a:pPr marL="0" indent="0">
              <a:buNone/>
            </a:pPr>
            <a:r>
              <a:rPr lang="en-GB" sz="2800" b="1" u="sng" dirty="0">
                <a:solidFill>
                  <a:schemeClr val="tx1">
                    <a:lumMod val="60000"/>
                    <a:lumOff val="40000"/>
                  </a:schemeClr>
                </a:solidFill>
              </a:rPr>
              <a:t>Control of records and reports</a:t>
            </a:r>
          </a:p>
          <a:p>
            <a:r>
              <a:rPr lang="en-GB" sz="2600" dirty="0"/>
              <a:t>Arrangements for control of records and </a:t>
            </a:r>
            <a:r>
              <a:rPr lang="en-GB" sz="2600" dirty="0" smtClean="0"/>
              <a:t>reports;</a:t>
            </a:r>
            <a:endParaRPr lang="en-GB" sz="2600" dirty="0"/>
          </a:p>
          <a:p>
            <a:r>
              <a:rPr lang="en-GB" sz="2600" dirty="0" smtClean="0"/>
              <a:t>Latest </a:t>
            </a:r>
            <a:r>
              <a:rPr lang="en-GB" sz="2600" dirty="0"/>
              <a:t>version </a:t>
            </a:r>
            <a:r>
              <a:rPr lang="en-GB" sz="2600" dirty="0" smtClean="0"/>
              <a:t>→ </a:t>
            </a:r>
            <a:r>
              <a:rPr lang="en-GB" sz="2600" dirty="0"/>
              <a:t>used by </a:t>
            </a:r>
            <a:r>
              <a:rPr lang="en-GB" sz="2600" dirty="0" smtClean="0"/>
              <a:t>personnel;</a:t>
            </a:r>
            <a:endParaRPr lang="en-GB" sz="2600" dirty="0"/>
          </a:p>
          <a:p>
            <a:r>
              <a:rPr lang="en-GB" sz="2600" dirty="0"/>
              <a:t>Off‑site storage of essential </a:t>
            </a:r>
            <a:r>
              <a:rPr lang="en-GB" sz="2600" dirty="0" smtClean="0"/>
              <a:t>documents;</a:t>
            </a:r>
            <a:endParaRPr lang="en-GB" sz="2600" dirty="0"/>
          </a:p>
          <a:p>
            <a:pPr marL="0" lvl="1" indent="0" defTabSz="900000">
              <a:spcAft>
                <a:spcPts val="600"/>
              </a:spcAft>
              <a:buSzPct val="110000"/>
              <a:buNone/>
            </a:pPr>
            <a:r>
              <a:rPr lang="en-GB" b="1" u="sng" dirty="0">
                <a:solidFill>
                  <a:schemeClr val="tx1">
                    <a:lumMod val="60000"/>
                    <a:lumOff val="40000"/>
                  </a:schemeClr>
                </a:solidFill>
              </a:rPr>
              <a:t>Programme for long term operation</a:t>
            </a:r>
          </a:p>
          <a:p>
            <a:r>
              <a:rPr lang="en-GB" sz="2600" dirty="0" smtClean="0"/>
              <a:t>Programme </a:t>
            </a:r>
            <a:r>
              <a:rPr lang="en-GB" sz="2600" dirty="0"/>
              <a:t>for ensuring the long term safe </a:t>
            </a:r>
            <a:r>
              <a:rPr lang="en-GB" sz="2600" dirty="0" smtClean="0"/>
              <a:t>operation</a:t>
            </a:r>
            <a:r>
              <a:rPr lang="en-GB" dirty="0" smtClean="0"/>
              <a:t>;</a:t>
            </a:r>
            <a:endParaRPr lang="en-GB"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20</a:t>
            </a:fld>
            <a:endParaRPr lang="sl-SI" dirty="0"/>
          </a:p>
        </p:txBody>
      </p:sp>
    </p:spTree>
    <p:extLst>
      <p:ext uri="{BB962C8B-B14F-4D97-AF65-F5344CB8AC3E}">
        <p14:creationId xmlns="" xmlns:p14="http://schemas.microsoft.com/office/powerpoint/2010/main" val="40165396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en-GB" noProof="0" dirty="0" smtClean="0"/>
              <a:t>Operational safety programmes</a:t>
            </a:r>
            <a:endParaRPr lang="en-GB" noProof="0" dirty="0"/>
          </a:p>
        </p:txBody>
      </p:sp>
      <p:sp>
        <p:nvSpPr>
          <p:cNvPr id="3" name="Content Placeholder 2"/>
          <p:cNvSpPr>
            <a:spLocks noGrp="1"/>
          </p:cNvSpPr>
          <p:nvPr>
            <p:ph idx="1"/>
          </p:nvPr>
        </p:nvSpPr>
        <p:spPr>
          <a:xfrm>
            <a:off x="514768" y="1345214"/>
            <a:ext cx="8884200" cy="4680000"/>
          </a:xfrm>
        </p:spPr>
        <p:txBody>
          <a:bodyPr>
            <a:normAutofit fontScale="92500" lnSpcReduction="20000"/>
          </a:bodyPr>
          <a:lstStyle/>
          <a:p>
            <a:pPr marL="0" indent="0">
              <a:spcAft>
                <a:spcPts val="600"/>
              </a:spcAft>
              <a:buNone/>
            </a:pPr>
            <a:r>
              <a:rPr lang="en-GB" sz="3000" b="1" u="sng" noProof="0" dirty="0" smtClean="0">
                <a:solidFill>
                  <a:schemeClr val="tx1">
                    <a:lumMod val="60000"/>
                    <a:lumOff val="40000"/>
                  </a:schemeClr>
                </a:solidFill>
              </a:rPr>
              <a:t>Consideration of objectives of nuclear security in safety programmes</a:t>
            </a:r>
          </a:p>
          <a:p>
            <a:pPr>
              <a:spcAft>
                <a:spcPts val="600"/>
              </a:spcAft>
            </a:pPr>
            <a:r>
              <a:rPr lang="en-GB" sz="2800" noProof="0" dirty="0" smtClean="0"/>
              <a:t>implementation of safety and security requirements</a:t>
            </a:r>
            <a:r>
              <a:rPr lang="en-GB" sz="3100" noProof="0" dirty="0" smtClean="0"/>
              <a:t>;</a:t>
            </a:r>
          </a:p>
          <a:p>
            <a:pPr marL="0" indent="0">
              <a:spcAft>
                <a:spcPts val="600"/>
              </a:spcAft>
              <a:buNone/>
            </a:pPr>
            <a:r>
              <a:rPr lang="en-GB" sz="3000" b="1" u="sng" dirty="0" smtClean="0">
                <a:solidFill>
                  <a:schemeClr val="tx1">
                    <a:lumMod val="60000"/>
                    <a:lumOff val="40000"/>
                  </a:schemeClr>
                </a:solidFill>
              </a:rPr>
              <a:t>Emergency preparedness</a:t>
            </a:r>
          </a:p>
          <a:p>
            <a:pPr>
              <a:spcAft>
                <a:spcPts val="600"/>
              </a:spcAft>
            </a:pPr>
            <a:r>
              <a:rPr lang="en-GB" sz="2800" noProof="0" dirty="0" smtClean="0"/>
              <a:t>Prepares/establishes </a:t>
            </a:r>
            <a:r>
              <a:rPr lang="en-GB" sz="2800" dirty="0"/>
              <a:t>→</a:t>
            </a:r>
            <a:r>
              <a:rPr lang="en-GB" sz="2800" noProof="0" dirty="0" smtClean="0"/>
              <a:t> </a:t>
            </a:r>
            <a:r>
              <a:rPr lang="en-GB" sz="2800" b="1" noProof="0" dirty="0" smtClean="0">
                <a:solidFill>
                  <a:schemeClr val="accent4">
                    <a:lumMod val="75000"/>
                  </a:schemeClr>
                </a:solidFill>
              </a:rPr>
              <a:t>emergency plan</a:t>
            </a:r>
            <a:r>
              <a:rPr lang="en-GB" sz="2800" noProof="0" dirty="0" smtClean="0"/>
              <a:t>;</a:t>
            </a:r>
          </a:p>
          <a:p>
            <a:pPr>
              <a:spcAft>
                <a:spcPts val="600"/>
              </a:spcAft>
            </a:pPr>
            <a:r>
              <a:rPr lang="en-GB" sz="2800" noProof="0" dirty="0" smtClean="0"/>
              <a:t>Plan covers </a:t>
            </a:r>
            <a:r>
              <a:rPr lang="en-GB" sz="2800" b="1" noProof="0" dirty="0" smtClean="0">
                <a:solidFill>
                  <a:schemeClr val="accent4">
                    <a:lumMod val="75000"/>
                  </a:schemeClr>
                </a:solidFill>
              </a:rPr>
              <a:t>all activities</a:t>
            </a:r>
            <a:r>
              <a:rPr lang="en-GB" sz="2800" noProof="0" dirty="0" smtClean="0">
                <a:solidFill>
                  <a:schemeClr val="accent4">
                    <a:lumMod val="75000"/>
                  </a:schemeClr>
                </a:solidFill>
              </a:rPr>
              <a:t> </a:t>
            </a:r>
            <a:r>
              <a:rPr lang="en-GB" sz="2800" noProof="0" dirty="0" smtClean="0"/>
              <a:t>within its responsibilities</a:t>
            </a:r>
            <a:r>
              <a:rPr lang="en-GB" sz="2800" dirty="0"/>
              <a:t> → </a:t>
            </a:r>
            <a:r>
              <a:rPr lang="en-GB" sz="2800" noProof="0" dirty="0" smtClean="0"/>
              <a:t>in the </a:t>
            </a:r>
            <a:r>
              <a:rPr lang="en-GB" sz="2800" b="1" noProof="0" dirty="0" smtClean="0">
                <a:solidFill>
                  <a:schemeClr val="accent4">
                    <a:lumMod val="75000"/>
                  </a:schemeClr>
                </a:solidFill>
              </a:rPr>
              <a:t>event of an emergency</a:t>
            </a:r>
            <a:r>
              <a:rPr lang="en-GB" sz="2800" noProof="0" dirty="0" smtClean="0"/>
              <a:t>;</a:t>
            </a:r>
          </a:p>
          <a:p>
            <a:pPr>
              <a:spcAft>
                <a:spcPts val="600"/>
              </a:spcAft>
            </a:pPr>
            <a:r>
              <a:rPr lang="en-GB" sz="2800" b="1" noProof="0" dirty="0" smtClean="0">
                <a:solidFill>
                  <a:schemeClr val="accent4">
                    <a:lumMod val="75000"/>
                  </a:schemeClr>
                </a:solidFill>
              </a:rPr>
              <a:t>Scheduled exercises</a:t>
            </a:r>
            <a:r>
              <a:rPr lang="en-GB" sz="2800" noProof="0" dirty="0" smtClean="0">
                <a:solidFill>
                  <a:schemeClr val="accent4">
                    <a:lumMod val="75000"/>
                  </a:schemeClr>
                </a:solidFill>
              </a:rPr>
              <a:t> </a:t>
            </a:r>
            <a:r>
              <a:rPr lang="en-GB" sz="2800" noProof="0" dirty="0" smtClean="0"/>
              <a:t>of the emergency plans;</a:t>
            </a:r>
          </a:p>
          <a:p>
            <a:pPr>
              <a:spcAft>
                <a:spcPts val="600"/>
              </a:spcAft>
            </a:pPr>
            <a:r>
              <a:rPr lang="en-GB" sz="2800" noProof="0" dirty="0" smtClean="0"/>
              <a:t>Equipment, documentation and communication </a:t>
            </a:r>
            <a:r>
              <a:rPr lang="en-GB" sz="2800" dirty="0"/>
              <a:t>→</a:t>
            </a:r>
            <a:r>
              <a:rPr lang="en-GB" sz="2800" noProof="0" dirty="0" smtClean="0"/>
              <a:t> available and well-maintained.</a:t>
            </a:r>
          </a:p>
          <a:p>
            <a:pPr marL="720000" lvl="2" indent="0">
              <a:buNone/>
            </a:pPr>
            <a:endParaRPr lang="en-GB" sz="1800"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21</a:t>
            </a:fld>
            <a:endParaRPr lang="sl-SI" dirty="0"/>
          </a:p>
        </p:txBody>
      </p:sp>
    </p:spTree>
    <p:extLst>
      <p:ext uri="{BB962C8B-B14F-4D97-AF65-F5344CB8AC3E}">
        <p14:creationId xmlns="" xmlns:p14="http://schemas.microsoft.com/office/powerpoint/2010/main" val="6915130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lstStyle/>
          <a:p>
            <a:r>
              <a:rPr lang="en-GB" noProof="0" dirty="0" smtClean="0"/>
              <a:t>Operational safety programmes</a:t>
            </a:r>
            <a:endParaRPr lang="en-GB" noProof="0" dirty="0"/>
          </a:p>
        </p:txBody>
      </p:sp>
      <p:sp>
        <p:nvSpPr>
          <p:cNvPr id="3" name="Content Placeholder 2"/>
          <p:cNvSpPr>
            <a:spLocks noGrp="1"/>
          </p:cNvSpPr>
          <p:nvPr>
            <p:ph idx="1"/>
          </p:nvPr>
        </p:nvSpPr>
        <p:spPr>
          <a:xfrm>
            <a:off x="514768" y="1395102"/>
            <a:ext cx="8934032" cy="4834248"/>
          </a:xfrm>
        </p:spPr>
        <p:txBody>
          <a:bodyPr>
            <a:normAutofit/>
          </a:bodyPr>
          <a:lstStyle/>
          <a:p>
            <a:pPr marL="0" lvl="2" indent="0" defTabSz="900000">
              <a:lnSpc>
                <a:spcPct val="90000"/>
              </a:lnSpc>
              <a:spcAft>
                <a:spcPts val="600"/>
              </a:spcAft>
              <a:buSzPct val="110000"/>
              <a:buNone/>
            </a:pPr>
            <a:r>
              <a:rPr lang="en-GB" sz="3000" b="1" u="sng" dirty="0">
                <a:solidFill>
                  <a:schemeClr val="tx1">
                    <a:lumMod val="60000"/>
                    <a:lumOff val="40000"/>
                  </a:schemeClr>
                </a:solidFill>
              </a:rPr>
              <a:t>Accident management </a:t>
            </a:r>
            <a:r>
              <a:rPr lang="en-GB" sz="3000" b="1" u="sng" dirty="0" smtClean="0">
                <a:solidFill>
                  <a:schemeClr val="tx1">
                    <a:lumMod val="60000"/>
                    <a:lumOff val="40000"/>
                  </a:schemeClr>
                </a:solidFill>
              </a:rPr>
              <a:t>programme</a:t>
            </a:r>
          </a:p>
          <a:p>
            <a:pPr>
              <a:spcAft>
                <a:spcPts val="600"/>
              </a:spcAft>
            </a:pPr>
            <a:r>
              <a:rPr lang="en-GB" sz="2600" noProof="0" dirty="0" smtClean="0"/>
              <a:t>For </a:t>
            </a:r>
            <a:r>
              <a:rPr lang="en-GB" sz="2600" noProof="0" dirty="0"/>
              <a:t>the management of beyond design basis </a:t>
            </a:r>
            <a:r>
              <a:rPr lang="en-GB" sz="2600" noProof="0" dirty="0" smtClean="0"/>
              <a:t>accidents;</a:t>
            </a:r>
            <a:endParaRPr lang="en-GB" sz="2600" noProof="0" dirty="0"/>
          </a:p>
          <a:p>
            <a:pPr marL="0" lvl="2" indent="0" defTabSz="900000">
              <a:lnSpc>
                <a:spcPct val="90000"/>
              </a:lnSpc>
              <a:spcAft>
                <a:spcPts val="600"/>
              </a:spcAft>
              <a:buSzPct val="110000"/>
              <a:buNone/>
            </a:pPr>
            <a:r>
              <a:rPr lang="en-GB" sz="2800" b="1" u="sng" dirty="0" smtClean="0">
                <a:solidFill>
                  <a:schemeClr val="tx1">
                    <a:lumMod val="60000"/>
                    <a:lumOff val="40000"/>
                  </a:schemeClr>
                </a:solidFill>
              </a:rPr>
              <a:t>Radiation protection and management of radioactive waste</a:t>
            </a:r>
          </a:p>
          <a:p>
            <a:pPr>
              <a:spcAft>
                <a:spcPts val="600"/>
              </a:spcAft>
            </a:pPr>
            <a:r>
              <a:rPr lang="en-GB" sz="2600" dirty="0" smtClean="0"/>
              <a:t>programme accordance with </a:t>
            </a:r>
            <a:r>
              <a:rPr lang="en-GB" sz="2600" b="1" dirty="0" smtClean="0">
                <a:solidFill>
                  <a:schemeClr val="accent4">
                    <a:lumMod val="75000"/>
                  </a:schemeClr>
                </a:solidFill>
              </a:rPr>
              <a:t>ALARA</a:t>
            </a:r>
            <a:r>
              <a:rPr lang="en-GB" sz="2600" dirty="0" smtClean="0">
                <a:solidFill>
                  <a:schemeClr val="accent4">
                    <a:lumMod val="75000"/>
                  </a:schemeClr>
                </a:solidFill>
              </a:rPr>
              <a:t>;</a:t>
            </a:r>
          </a:p>
          <a:p>
            <a:pPr>
              <a:spcAft>
                <a:spcPts val="600"/>
              </a:spcAft>
            </a:pPr>
            <a:r>
              <a:rPr lang="en-GB" sz="2600" dirty="0" smtClean="0"/>
              <a:t>Enough </a:t>
            </a:r>
            <a:r>
              <a:rPr lang="en-GB" sz="2600" b="1" dirty="0" smtClean="0">
                <a:solidFill>
                  <a:schemeClr val="accent4">
                    <a:lumMod val="75000"/>
                  </a:schemeClr>
                </a:solidFill>
              </a:rPr>
              <a:t>independence</a:t>
            </a:r>
            <a:r>
              <a:rPr lang="en-GB" sz="2600" dirty="0" smtClean="0"/>
              <a:t> and </a:t>
            </a:r>
            <a:r>
              <a:rPr lang="en-GB" sz="2600" b="1" dirty="0" smtClean="0">
                <a:solidFill>
                  <a:schemeClr val="accent4">
                    <a:lumMod val="75000"/>
                  </a:schemeClr>
                </a:solidFill>
              </a:rPr>
              <a:t>resources</a:t>
            </a:r>
            <a:r>
              <a:rPr lang="en-GB" sz="2600" dirty="0" smtClean="0"/>
              <a:t>;</a:t>
            </a:r>
          </a:p>
          <a:p>
            <a:pPr>
              <a:spcAft>
                <a:spcPts val="600"/>
              </a:spcAft>
            </a:pPr>
            <a:r>
              <a:rPr lang="en-GB" sz="2600" dirty="0" smtClean="0"/>
              <a:t>Exposure</a:t>
            </a:r>
            <a:r>
              <a:rPr lang="en-GB" sz="2600" b="1" dirty="0" smtClean="0">
                <a:solidFill>
                  <a:srgbClr val="654A15"/>
                </a:solidFill>
              </a:rPr>
              <a:t> </a:t>
            </a:r>
            <a:r>
              <a:rPr lang="en-GB" sz="2600" b="1" dirty="0" smtClean="0">
                <a:solidFill>
                  <a:schemeClr val="accent4">
                    <a:lumMod val="75000"/>
                  </a:schemeClr>
                </a:solidFill>
              </a:rPr>
              <a:t>measured</a:t>
            </a:r>
            <a:r>
              <a:rPr lang="en-GB" sz="2600" dirty="0" smtClean="0"/>
              <a:t>, </a:t>
            </a:r>
            <a:r>
              <a:rPr lang="en-GB" sz="2600" b="1" dirty="0" smtClean="0">
                <a:solidFill>
                  <a:schemeClr val="accent4">
                    <a:lumMod val="75000"/>
                  </a:schemeClr>
                </a:solidFill>
              </a:rPr>
              <a:t>assessed</a:t>
            </a:r>
            <a:r>
              <a:rPr lang="en-GB" sz="2600" dirty="0" smtClean="0"/>
              <a:t> and </a:t>
            </a:r>
            <a:r>
              <a:rPr lang="en-GB" sz="2600" b="1" dirty="0" smtClean="0">
                <a:solidFill>
                  <a:schemeClr val="accent4">
                    <a:lumMod val="75000"/>
                  </a:schemeClr>
                </a:solidFill>
              </a:rPr>
              <a:t>recorded</a:t>
            </a:r>
            <a:r>
              <a:rPr lang="en-GB" sz="2600" dirty="0" smtClean="0"/>
              <a:t>;</a:t>
            </a:r>
          </a:p>
          <a:p>
            <a:pPr>
              <a:spcAft>
                <a:spcPts val="600"/>
              </a:spcAft>
            </a:pPr>
            <a:r>
              <a:rPr lang="en-GB" sz="2600" dirty="0" smtClean="0"/>
              <a:t>Generation of </a:t>
            </a:r>
            <a:r>
              <a:rPr lang="en-GB" sz="2600" b="1" dirty="0" smtClean="0">
                <a:solidFill>
                  <a:schemeClr val="accent4">
                    <a:lumMod val="75000"/>
                  </a:schemeClr>
                </a:solidFill>
              </a:rPr>
              <a:t>radioactive waste</a:t>
            </a:r>
            <a:r>
              <a:rPr lang="en-GB" sz="2600" dirty="0" smtClean="0">
                <a:solidFill>
                  <a:schemeClr val="accent4">
                    <a:lumMod val="75000"/>
                  </a:schemeClr>
                </a:solidFill>
              </a:rPr>
              <a:t> </a:t>
            </a:r>
            <a:r>
              <a:rPr lang="en-GB" sz="2600" dirty="0" smtClean="0"/>
              <a:t>→ </a:t>
            </a:r>
            <a:r>
              <a:rPr lang="en-GB" sz="2600" b="1" dirty="0" smtClean="0">
                <a:solidFill>
                  <a:schemeClr val="accent4">
                    <a:lumMod val="75000"/>
                  </a:schemeClr>
                </a:solidFill>
              </a:rPr>
              <a:t>minimum</a:t>
            </a:r>
            <a:r>
              <a:rPr lang="en-GB" sz="2600" dirty="0" smtClean="0"/>
              <a:t>;</a:t>
            </a:r>
          </a:p>
          <a:p>
            <a:pPr>
              <a:spcAft>
                <a:spcPts val="600"/>
              </a:spcAft>
            </a:pPr>
            <a:r>
              <a:rPr lang="en-GB" sz="2600" dirty="0" smtClean="0"/>
              <a:t>Procedures for monitoring and controlling </a:t>
            </a:r>
            <a:endParaRPr lang="en-GB" sz="26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22</a:t>
            </a:fld>
            <a:endParaRPr lang="sl-SI" dirty="0"/>
          </a:p>
        </p:txBody>
      </p:sp>
    </p:spTree>
    <p:extLst>
      <p:ext uri="{BB962C8B-B14F-4D97-AF65-F5344CB8AC3E}">
        <p14:creationId xmlns="" xmlns:p14="http://schemas.microsoft.com/office/powerpoint/2010/main" val="3921475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0"/>
            <a:ext cx="8818050" cy="1080000"/>
          </a:xfrm>
        </p:spPr>
        <p:txBody>
          <a:bodyPr/>
          <a:lstStyle/>
          <a:p>
            <a:r>
              <a:rPr lang="en-GB" noProof="0" dirty="0" smtClean="0"/>
              <a:t>Operational safety programmes</a:t>
            </a:r>
            <a:endParaRPr lang="en-GB" noProof="0" dirty="0"/>
          </a:p>
        </p:txBody>
      </p:sp>
      <p:sp>
        <p:nvSpPr>
          <p:cNvPr id="3" name="Content Placeholder 2"/>
          <p:cNvSpPr>
            <a:spLocks noGrp="1"/>
          </p:cNvSpPr>
          <p:nvPr>
            <p:ph idx="1"/>
          </p:nvPr>
        </p:nvSpPr>
        <p:spPr>
          <a:xfrm>
            <a:off x="552450" y="1257301"/>
            <a:ext cx="9167550" cy="5010150"/>
          </a:xfrm>
        </p:spPr>
        <p:txBody>
          <a:bodyPr>
            <a:normAutofit/>
          </a:bodyPr>
          <a:lstStyle/>
          <a:p>
            <a:pPr marL="0" indent="0">
              <a:spcAft>
                <a:spcPts val="600"/>
              </a:spcAft>
              <a:buNone/>
            </a:pPr>
            <a:r>
              <a:rPr lang="en-GB" sz="2800" b="1" u="sng" noProof="0" dirty="0">
                <a:solidFill>
                  <a:schemeClr val="tx1">
                    <a:lumMod val="60000"/>
                    <a:lumOff val="40000"/>
                  </a:schemeClr>
                </a:solidFill>
              </a:rPr>
              <a:t>Fire safety</a:t>
            </a:r>
          </a:p>
          <a:p>
            <a:r>
              <a:rPr lang="en-GB" sz="2600" noProof="0" dirty="0"/>
              <a:t>Fire safety arrangements </a:t>
            </a:r>
            <a:r>
              <a:rPr lang="en-GB" sz="2600" dirty="0"/>
              <a:t>→ </a:t>
            </a:r>
            <a:r>
              <a:rPr lang="en-GB" sz="2600" noProof="0" dirty="0"/>
              <a:t>based on a </a:t>
            </a:r>
            <a:r>
              <a:rPr lang="en-GB" sz="2600" b="1" noProof="0" dirty="0">
                <a:solidFill>
                  <a:schemeClr val="accent4">
                    <a:lumMod val="75000"/>
                  </a:schemeClr>
                </a:solidFill>
              </a:rPr>
              <a:t>periodically updated fire</a:t>
            </a:r>
            <a:r>
              <a:rPr lang="en-GB" sz="2600" noProof="0" dirty="0">
                <a:solidFill>
                  <a:schemeClr val="accent4">
                    <a:lumMod val="75000"/>
                  </a:schemeClr>
                </a:solidFill>
              </a:rPr>
              <a:t> </a:t>
            </a:r>
            <a:r>
              <a:rPr lang="en-GB" sz="2600" b="1" noProof="0" dirty="0">
                <a:solidFill>
                  <a:schemeClr val="accent4">
                    <a:lumMod val="75000"/>
                  </a:schemeClr>
                </a:solidFill>
              </a:rPr>
              <a:t>safety </a:t>
            </a:r>
            <a:r>
              <a:rPr lang="en-GB" sz="2600" b="1" noProof="0" dirty="0" smtClean="0">
                <a:solidFill>
                  <a:schemeClr val="accent4">
                    <a:lumMod val="75000"/>
                  </a:schemeClr>
                </a:solidFill>
              </a:rPr>
              <a:t>analysis</a:t>
            </a:r>
            <a:r>
              <a:rPr lang="en-GB" sz="2600" noProof="0" dirty="0" smtClean="0"/>
              <a:t>;</a:t>
            </a:r>
            <a:endParaRPr lang="en-GB" sz="2600" dirty="0"/>
          </a:p>
          <a:p>
            <a:pPr marL="0" lvl="2" indent="0" defTabSz="900000">
              <a:spcAft>
                <a:spcPts val="600"/>
              </a:spcAft>
              <a:buSzPct val="110000"/>
              <a:buNone/>
            </a:pPr>
            <a:r>
              <a:rPr lang="en-GB" sz="2800" b="1" u="sng" dirty="0">
                <a:solidFill>
                  <a:schemeClr val="tx1">
                    <a:lumMod val="60000"/>
                    <a:lumOff val="40000"/>
                  </a:schemeClr>
                </a:solidFill>
              </a:rPr>
              <a:t>Non-radiation-related </a:t>
            </a:r>
            <a:r>
              <a:rPr lang="en-GB" sz="2800" b="1" u="sng" dirty="0" smtClean="0">
                <a:solidFill>
                  <a:schemeClr val="tx1">
                    <a:lumMod val="60000"/>
                    <a:lumOff val="40000"/>
                  </a:schemeClr>
                </a:solidFill>
              </a:rPr>
              <a:t>safety</a:t>
            </a:r>
          </a:p>
          <a:p>
            <a:r>
              <a:rPr lang="en-GB" sz="2600" noProof="0" dirty="0" smtClean="0"/>
              <a:t>A </a:t>
            </a:r>
            <a:r>
              <a:rPr lang="en-GB" sz="2600" noProof="0" dirty="0"/>
              <a:t>programme </a:t>
            </a:r>
            <a:r>
              <a:rPr lang="en-GB" sz="2600" noProof="0" dirty="0" smtClean="0"/>
              <a:t>established </a:t>
            </a:r>
            <a:r>
              <a:rPr lang="en-GB" sz="2600" noProof="0" dirty="0"/>
              <a:t>and </a:t>
            </a:r>
            <a:r>
              <a:rPr lang="en-GB" sz="2600" noProof="0" dirty="0" smtClean="0"/>
              <a:t>implemented</a:t>
            </a:r>
            <a:r>
              <a:rPr lang="en-GB" sz="2600" dirty="0" smtClean="0"/>
              <a:t>;</a:t>
            </a:r>
            <a:endParaRPr lang="en-GB" sz="2600" noProof="0" dirty="0" smtClean="0"/>
          </a:p>
          <a:p>
            <a:pPr marL="0" lvl="2" indent="0" defTabSz="900000">
              <a:spcAft>
                <a:spcPts val="600"/>
              </a:spcAft>
              <a:buSzPct val="110000"/>
              <a:buNone/>
            </a:pPr>
            <a:r>
              <a:rPr lang="en-GB" sz="2800" b="1" u="sng" dirty="0">
                <a:solidFill>
                  <a:schemeClr val="tx1">
                    <a:lumMod val="60000"/>
                    <a:lumOff val="40000"/>
                  </a:schemeClr>
                </a:solidFill>
              </a:rPr>
              <a:t>Operational experience feedback</a:t>
            </a:r>
          </a:p>
          <a:p>
            <a:r>
              <a:rPr lang="en-GB" sz="2600" dirty="0" smtClean="0"/>
              <a:t>To </a:t>
            </a:r>
            <a:r>
              <a:rPr lang="en-GB" sz="2600" b="1" dirty="0">
                <a:solidFill>
                  <a:schemeClr val="accent4">
                    <a:lumMod val="75000"/>
                  </a:schemeClr>
                </a:solidFill>
              </a:rPr>
              <a:t>learn</a:t>
            </a:r>
            <a:r>
              <a:rPr lang="en-GB" sz="2600" dirty="0"/>
              <a:t> from </a:t>
            </a:r>
            <a:r>
              <a:rPr lang="en-GB" sz="2600" b="1" dirty="0" smtClean="0">
                <a:solidFill>
                  <a:schemeClr val="accent4">
                    <a:lumMod val="75000"/>
                  </a:schemeClr>
                </a:solidFill>
              </a:rPr>
              <a:t>events</a:t>
            </a:r>
            <a:r>
              <a:rPr lang="en-GB" sz="2600" dirty="0" smtClean="0"/>
              <a:t>;</a:t>
            </a:r>
            <a:endParaRPr lang="en-GB" sz="2600" dirty="0"/>
          </a:p>
          <a:p>
            <a:r>
              <a:rPr lang="en-GB" sz="2600" dirty="0" smtClean="0"/>
              <a:t>Helps </a:t>
            </a:r>
            <a:r>
              <a:rPr lang="en-GB" sz="2600" dirty="0"/>
              <a:t>to</a:t>
            </a:r>
            <a:r>
              <a:rPr lang="en-GB" sz="2600" b="1" dirty="0">
                <a:solidFill>
                  <a:srgbClr val="654A15"/>
                </a:solidFill>
              </a:rPr>
              <a:t> </a:t>
            </a:r>
            <a:r>
              <a:rPr lang="en-GB" sz="2600" b="1" dirty="0">
                <a:solidFill>
                  <a:schemeClr val="accent4">
                    <a:lumMod val="75000"/>
                  </a:schemeClr>
                </a:solidFill>
              </a:rPr>
              <a:t>maintain nuclear </a:t>
            </a:r>
            <a:r>
              <a:rPr lang="en-GB" sz="2600" b="1" dirty="0" smtClean="0">
                <a:solidFill>
                  <a:schemeClr val="accent4">
                    <a:lumMod val="75000"/>
                  </a:schemeClr>
                </a:solidFill>
              </a:rPr>
              <a:t>safety</a:t>
            </a:r>
            <a:r>
              <a:rPr lang="en-GB" sz="2600" dirty="0" smtClean="0">
                <a:solidFill>
                  <a:schemeClr val="accent4">
                    <a:lumMod val="75000"/>
                  </a:schemeClr>
                </a:solidFill>
              </a:rPr>
              <a:t>;</a:t>
            </a:r>
            <a:endParaRPr lang="en-GB" sz="2600" dirty="0">
              <a:solidFill>
                <a:schemeClr val="accent4">
                  <a:lumMod val="75000"/>
                </a:schemeClr>
              </a:solidFill>
            </a:endParaRPr>
          </a:p>
          <a:p>
            <a:r>
              <a:rPr lang="en-GB" sz="2600" dirty="0"/>
              <a:t>Provides </a:t>
            </a:r>
            <a:r>
              <a:rPr lang="en-GB" sz="2600" b="1" dirty="0">
                <a:solidFill>
                  <a:schemeClr val="accent4">
                    <a:lumMod val="75000"/>
                  </a:schemeClr>
                </a:solidFill>
              </a:rPr>
              <a:t>lessons</a:t>
            </a:r>
            <a:r>
              <a:rPr lang="en-GB" sz="2600" dirty="0"/>
              <a:t> for the </a:t>
            </a:r>
            <a:r>
              <a:rPr lang="en-GB" sz="2600" dirty="0" smtClean="0"/>
              <a:t>operation;</a:t>
            </a:r>
            <a:endParaRPr lang="en-GB" sz="2600" dirty="0"/>
          </a:p>
          <a:p>
            <a:r>
              <a:rPr lang="en-GB" sz="2600" dirty="0"/>
              <a:t>Data →</a:t>
            </a:r>
            <a:r>
              <a:rPr lang="en-GB" sz="2600" dirty="0" smtClean="0"/>
              <a:t> </a:t>
            </a:r>
            <a:r>
              <a:rPr lang="en-GB" sz="2600" dirty="0"/>
              <a:t>collected and </a:t>
            </a:r>
            <a:r>
              <a:rPr lang="en-GB" sz="2600" dirty="0" smtClean="0"/>
              <a:t>retained;</a:t>
            </a:r>
            <a:endParaRPr lang="en-GB" sz="26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23</a:t>
            </a:fld>
            <a:endParaRPr lang="sl-SI" dirty="0"/>
          </a:p>
        </p:txBody>
      </p:sp>
    </p:spTree>
    <p:extLst>
      <p:ext uri="{BB962C8B-B14F-4D97-AF65-F5344CB8AC3E}">
        <p14:creationId xmlns="" xmlns:p14="http://schemas.microsoft.com/office/powerpoint/2010/main" val="4173450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0000"/>
            <a:ext cx="8837100" cy="900000"/>
          </a:xfrm>
        </p:spPr>
        <p:txBody>
          <a:bodyPr/>
          <a:lstStyle/>
          <a:p>
            <a:r>
              <a:rPr lang="en-GB" noProof="0" dirty="0" smtClean="0"/>
              <a:t>Plant commissioning</a:t>
            </a:r>
            <a:endParaRPr lang="en-GB" noProof="0" dirty="0"/>
          </a:p>
        </p:txBody>
      </p:sp>
      <p:sp>
        <p:nvSpPr>
          <p:cNvPr id="3" name="Content Placeholder 2"/>
          <p:cNvSpPr>
            <a:spLocks noGrp="1"/>
          </p:cNvSpPr>
          <p:nvPr>
            <p:ph idx="1"/>
          </p:nvPr>
        </p:nvSpPr>
        <p:spPr>
          <a:xfrm>
            <a:off x="552450" y="1259998"/>
            <a:ext cx="9167550" cy="5140801"/>
          </a:xfrm>
        </p:spPr>
        <p:txBody>
          <a:bodyPr/>
          <a:lstStyle/>
          <a:p>
            <a:r>
              <a:rPr lang="en-GB" sz="2800" noProof="0" dirty="0" smtClean="0"/>
              <a:t>Commissioning </a:t>
            </a:r>
            <a:r>
              <a:rPr lang="en-GB" sz="2800" noProof="0" dirty="0"/>
              <a:t>programme </a:t>
            </a:r>
            <a:r>
              <a:rPr lang="en-GB" sz="2800" noProof="0" dirty="0" smtClean="0"/>
              <a:t>provides</a:t>
            </a:r>
          </a:p>
          <a:p>
            <a:pPr lvl="1">
              <a:spcAft>
                <a:spcPts val="600"/>
              </a:spcAft>
            </a:pPr>
            <a:r>
              <a:rPr lang="en-GB" sz="2600" noProof="0" dirty="0" smtClean="0"/>
              <a:t>evidence </a:t>
            </a:r>
            <a:r>
              <a:rPr lang="en-GB" sz="2600" dirty="0"/>
              <a:t>→</a:t>
            </a:r>
            <a:r>
              <a:rPr lang="en-GB" sz="2600" noProof="0" dirty="0" smtClean="0"/>
              <a:t> </a:t>
            </a:r>
            <a:r>
              <a:rPr lang="en-GB" sz="2600" b="1" noProof="0" dirty="0">
                <a:solidFill>
                  <a:schemeClr val="tx1">
                    <a:lumMod val="60000"/>
                    <a:lumOff val="40000"/>
                  </a:schemeClr>
                </a:solidFill>
              </a:rPr>
              <a:t>NPP as constructed meets the design </a:t>
            </a:r>
            <a:r>
              <a:rPr lang="en-GB" sz="2600" b="1" noProof="0" dirty="0" smtClean="0">
                <a:solidFill>
                  <a:schemeClr val="tx1">
                    <a:lumMod val="60000"/>
                    <a:lumOff val="40000"/>
                  </a:schemeClr>
                </a:solidFill>
              </a:rPr>
              <a:t>intent</a:t>
            </a:r>
            <a:r>
              <a:rPr lang="en-GB" sz="2600" dirty="0" smtClean="0">
                <a:solidFill>
                  <a:schemeClr val="accent4">
                    <a:lumMod val="75000"/>
                  </a:schemeClr>
                </a:solidFill>
              </a:rPr>
              <a:t>;</a:t>
            </a:r>
            <a:endParaRPr lang="en-GB" sz="2600" noProof="0" dirty="0" smtClean="0">
              <a:solidFill>
                <a:schemeClr val="accent4">
                  <a:lumMod val="75000"/>
                </a:schemeClr>
              </a:solidFill>
            </a:endParaRPr>
          </a:p>
          <a:p>
            <a:pPr lvl="1">
              <a:spcAft>
                <a:spcPts val="600"/>
              </a:spcAft>
            </a:pPr>
            <a:r>
              <a:rPr lang="en-GB" sz="2600" noProof="0" dirty="0" smtClean="0"/>
              <a:t>complies </a:t>
            </a:r>
            <a:r>
              <a:rPr lang="en-GB" sz="2600" dirty="0"/>
              <a:t>→</a:t>
            </a:r>
            <a:r>
              <a:rPr lang="en-GB" sz="2600" noProof="0" dirty="0" smtClean="0"/>
              <a:t> </a:t>
            </a:r>
            <a:r>
              <a:rPr lang="en-GB" sz="2600" b="1" noProof="0" dirty="0">
                <a:solidFill>
                  <a:schemeClr val="tx1">
                    <a:lumMod val="60000"/>
                    <a:lumOff val="40000"/>
                  </a:schemeClr>
                </a:solidFill>
              </a:rPr>
              <a:t>safety </a:t>
            </a:r>
            <a:r>
              <a:rPr lang="en-GB" sz="2600" b="1" noProof="0" dirty="0" smtClean="0">
                <a:solidFill>
                  <a:schemeClr val="tx1">
                    <a:lumMod val="60000"/>
                    <a:lumOff val="40000"/>
                  </a:schemeClr>
                </a:solidFill>
              </a:rPr>
              <a:t>requirements</a:t>
            </a:r>
            <a:r>
              <a:rPr lang="en-GB" sz="2600" noProof="0" dirty="0" smtClean="0">
                <a:solidFill>
                  <a:schemeClr val="tx1">
                    <a:lumMod val="60000"/>
                    <a:lumOff val="40000"/>
                  </a:schemeClr>
                </a:solidFill>
              </a:rPr>
              <a:t>;</a:t>
            </a:r>
          </a:p>
          <a:p>
            <a:pPr>
              <a:spcAft>
                <a:spcPts val="600"/>
              </a:spcAft>
            </a:pPr>
            <a:r>
              <a:rPr lang="en-GB" sz="2800" noProof="0" dirty="0"/>
              <a:t>The interfaces between </a:t>
            </a:r>
            <a:r>
              <a:rPr lang="en-GB" sz="2800" noProof="0" dirty="0" smtClean="0"/>
              <a:t>groups </a:t>
            </a:r>
            <a:r>
              <a:rPr lang="en-GB" sz="2800" dirty="0"/>
              <a:t>→</a:t>
            </a:r>
            <a:r>
              <a:rPr lang="en-GB" sz="2800" noProof="0" dirty="0" smtClean="0"/>
              <a:t> </a:t>
            </a:r>
            <a:r>
              <a:rPr lang="en-GB" sz="2800" b="1" dirty="0">
                <a:solidFill>
                  <a:schemeClr val="tx1">
                    <a:lumMod val="60000"/>
                    <a:lumOff val="40000"/>
                  </a:schemeClr>
                </a:solidFill>
              </a:rPr>
              <a:t>defined</a:t>
            </a:r>
            <a:r>
              <a:rPr lang="en-GB" sz="2800" noProof="0" dirty="0"/>
              <a:t> and </a:t>
            </a:r>
            <a:r>
              <a:rPr lang="en-GB" sz="2800" b="1" dirty="0" smtClean="0">
                <a:solidFill>
                  <a:schemeClr val="tx1">
                    <a:lumMod val="60000"/>
                    <a:lumOff val="40000"/>
                  </a:schemeClr>
                </a:solidFill>
              </a:rPr>
              <a:t>controlled</a:t>
            </a:r>
            <a:r>
              <a:rPr lang="en-GB" sz="2800" noProof="0" dirty="0" smtClean="0"/>
              <a:t>;</a:t>
            </a:r>
          </a:p>
          <a:p>
            <a:pPr>
              <a:spcAft>
                <a:spcPts val="600"/>
              </a:spcAft>
            </a:pPr>
            <a:r>
              <a:rPr lang="en-GB" sz="2800" noProof="0" dirty="0"/>
              <a:t>Operating </a:t>
            </a:r>
            <a:r>
              <a:rPr lang="en-GB" sz="2800" b="1" noProof="0" dirty="0">
                <a:solidFill>
                  <a:schemeClr val="tx1">
                    <a:lumMod val="60000"/>
                    <a:lumOff val="40000"/>
                  </a:schemeClr>
                </a:solidFill>
              </a:rPr>
              <a:t>procedures</a:t>
            </a:r>
            <a:r>
              <a:rPr lang="en-GB" sz="2800" b="1" noProof="0" dirty="0">
                <a:solidFill>
                  <a:srgbClr val="654A15"/>
                </a:solidFill>
              </a:rPr>
              <a:t> </a:t>
            </a:r>
            <a:r>
              <a:rPr lang="en-GB" sz="2800" dirty="0"/>
              <a:t>→</a:t>
            </a:r>
            <a:r>
              <a:rPr lang="en-GB" sz="2800" b="1" noProof="0" dirty="0" smtClean="0">
                <a:solidFill>
                  <a:srgbClr val="654A15"/>
                </a:solidFill>
              </a:rPr>
              <a:t> </a:t>
            </a:r>
            <a:r>
              <a:rPr lang="en-GB" sz="2800" b="1" noProof="0" dirty="0" smtClean="0">
                <a:solidFill>
                  <a:schemeClr val="tx1">
                    <a:lumMod val="60000"/>
                    <a:lumOff val="40000"/>
                  </a:schemeClr>
                </a:solidFill>
              </a:rPr>
              <a:t>verified</a:t>
            </a:r>
          </a:p>
          <a:p>
            <a:pPr lvl="1">
              <a:spcAft>
                <a:spcPts val="600"/>
              </a:spcAft>
            </a:pPr>
            <a:r>
              <a:rPr lang="en-GB" sz="2600" noProof="0" dirty="0" smtClean="0"/>
              <a:t>prior </a:t>
            </a:r>
            <a:r>
              <a:rPr lang="en-GB" sz="2600" noProof="0" dirty="0"/>
              <a:t>to loading </a:t>
            </a:r>
            <a:r>
              <a:rPr lang="en-GB" sz="2600" noProof="0" dirty="0" smtClean="0"/>
              <a:t>fuel;</a:t>
            </a:r>
          </a:p>
          <a:p>
            <a:pPr>
              <a:spcAft>
                <a:spcPts val="600"/>
              </a:spcAft>
            </a:pPr>
            <a:r>
              <a:rPr lang="en-GB" sz="2800" noProof="0" dirty="0"/>
              <a:t>Prior to the </a:t>
            </a:r>
            <a:r>
              <a:rPr lang="en-GB" sz="2800" b="1" noProof="0" dirty="0">
                <a:solidFill>
                  <a:schemeClr val="tx1">
                    <a:lumMod val="60000"/>
                    <a:lumOff val="40000"/>
                  </a:schemeClr>
                </a:solidFill>
              </a:rPr>
              <a:t>initial core loading</a:t>
            </a:r>
            <a:r>
              <a:rPr lang="en-GB" sz="2800" noProof="0" dirty="0">
                <a:solidFill>
                  <a:schemeClr val="tx1">
                    <a:lumMod val="60000"/>
                    <a:lumOff val="40000"/>
                  </a:schemeClr>
                </a:solidFill>
              </a:rPr>
              <a:t> </a:t>
            </a:r>
            <a:r>
              <a:rPr lang="en-GB" sz="2800" noProof="0" dirty="0"/>
              <a:t>is necessary to </a:t>
            </a:r>
            <a:r>
              <a:rPr lang="en-GB" sz="2800" b="1" noProof="0" dirty="0">
                <a:solidFill>
                  <a:schemeClr val="tx1">
                    <a:lumMod val="60000"/>
                    <a:lumOff val="40000"/>
                  </a:schemeClr>
                </a:solidFill>
              </a:rPr>
              <a:t>confirm all prerequisites</a:t>
            </a:r>
            <a:r>
              <a:rPr lang="en-GB" noProof="0" dirty="0" smtClean="0">
                <a:solidFill>
                  <a:schemeClr val="tx1">
                    <a:lumMod val="60000"/>
                    <a:lumOff val="40000"/>
                  </a:schemeClr>
                </a:solidFill>
              </a:rPr>
              <a:t>.</a:t>
            </a:r>
            <a:endParaRPr lang="en-GB" noProof="0" dirty="0">
              <a:solidFill>
                <a:schemeClr val="tx1">
                  <a:lumMod val="60000"/>
                  <a:lumOff val="40000"/>
                </a:schemeClr>
              </a:solidFill>
            </a:endParaRPr>
          </a:p>
        </p:txBody>
      </p:sp>
      <p:sp>
        <p:nvSpPr>
          <p:cNvPr id="4" name="Slide Number Placeholder 3"/>
          <p:cNvSpPr>
            <a:spLocks noGrp="1"/>
          </p:cNvSpPr>
          <p:nvPr>
            <p:ph type="sldNum" sz="quarter" idx="12"/>
          </p:nvPr>
        </p:nvSpPr>
        <p:spPr/>
        <p:txBody>
          <a:bodyPr/>
          <a:lstStyle/>
          <a:p>
            <a:fld id="{E820C8E4-9002-4E93-8650-B0CC00F8D49C}" type="slidenum">
              <a:rPr lang="sl-SI" smtClean="0"/>
              <a:pPr/>
              <a:t>24</a:t>
            </a:fld>
            <a:endParaRPr lang="sl-SI" dirty="0"/>
          </a:p>
        </p:txBody>
      </p:sp>
    </p:spTree>
    <p:extLst>
      <p:ext uri="{BB962C8B-B14F-4D97-AF65-F5344CB8AC3E}">
        <p14:creationId xmlns="" xmlns:p14="http://schemas.microsoft.com/office/powerpoint/2010/main" val="27306465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80000"/>
            <a:ext cx="8665650" cy="900000"/>
          </a:xfrm>
        </p:spPr>
        <p:txBody>
          <a:bodyPr/>
          <a:lstStyle/>
          <a:p>
            <a:r>
              <a:rPr lang="en-GB" noProof="0" dirty="0"/>
              <a:t>Plant operations</a:t>
            </a:r>
          </a:p>
        </p:txBody>
      </p:sp>
      <p:sp>
        <p:nvSpPr>
          <p:cNvPr id="3" name="Content Placeholder 2"/>
          <p:cNvSpPr>
            <a:spLocks noGrp="1"/>
          </p:cNvSpPr>
          <p:nvPr>
            <p:ph idx="1"/>
          </p:nvPr>
        </p:nvSpPr>
        <p:spPr>
          <a:xfrm>
            <a:off x="476250" y="1259999"/>
            <a:ext cx="9243750" cy="5026501"/>
          </a:xfrm>
        </p:spPr>
        <p:txBody>
          <a:bodyPr>
            <a:normAutofit lnSpcReduction="10000"/>
          </a:bodyPr>
          <a:lstStyle/>
          <a:p>
            <a:pPr marL="0" indent="0">
              <a:spcAft>
                <a:spcPts val="600"/>
              </a:spcAft>
              <a:buNone/>
            </a:pPr>
            <a:r>
              <a:rPr lang="en-GB" sz="2800" b="1" u="sng" noProof="0" dirty="0" smtClean="0">
                <a:solidFill>
                  <a:schemeClr val="tx1">
                    <a:lumMod val="60000"/>
                    <a:lumOff val="40000"/>
                  </a:schemeClr>
                </a:solidFill>
              </a:rPr>
              <a:t>Operating procedures</a:t>
            </a:r>
          </a:p>
          <a:p>
            <a:r>
              <a:rPr lang="en-GB" sz="2800" noProof="0" dirty="0" smtClean="0"/>
              <a:t>All activities </a:t>
            </a:r>
            <a:r>
              <a:rPr lang="en-GB" sz="2800" dirty="0"/>
              <a:t>→</a:t>
            </a:r>
            <a:r>
              <a:rPr lang="en-GB" sz="2800" noProof="0" dirty="0" smtClean="0"/>
              <a:t> in accordance with procedures;</a:t>
            </a:r>
          </a:p>
          <a:p>
            <a:r>
              <a:rPr lang="en-GB" sz="2800" noProof="0" dirty="0" smtClean="0"/>
              <a:t>Operating procedures cover</a:t>
            </a:r>
          </a:p>
          <a:p>
            <a:pPr lvl="1"/>
            <a:r>
              <a:rPr lang="en-GB" b="1" noProof="0" dirty="0" smtClean="0">
                <a:solidFill>
                  <a:schemeClr val="accent4">
                    <a:lumMod val="75000"/>
                  </a:schemeClr>
                </a:solidFill>
              </a:rPr>
              <a:t>normal</a:t>
            </a:r>
            <a:r>
              <a:rPr lang="en-GB" noProof="0" dirty="0" smtClean="0">
                <a:solidFill>
                  <a:schemeClr val="accent4">
                    <a:lumMod val="75000"/>
                  </a:schemeClr>
                </a:solidFill>
              </a:rPr>
              <a:t>, </a:t>
            </a:r>
            <a:r>
              <a:rPr lang="en-GB" b="1" noProof="0" dirty="0" smtClean="0">
                <a:solidFill>
                  <a:schemeClr val="accent4">
                    <a:lumMod val="75000"/>
                  </a:schemeClr>
                </a:solidFill>
              </a:rPr>
              <a:t>abnormal</a:t>
            </a:r>
            <a:r>
              <a:rPr lang="en-GB" noProof="0" dirty="0" smtClean="0">
                <a:solidFill>
                  <a:schemeClr val="accent4">
                    <a:lumMod val="75000"/>
                  </a:schemeClr>
                </a:solidFill>
              </a:rPr>
              <a:t> </a:t>
            </a:r>
            <a:r>
              <a:rPr lang="en-GB" noProof="0" dirty="0" smtClean="0"/>
              <a:t>and </a:t>
            </a:r>
            <a:r>
              <a:rPr lang="en-GB" b="1" noProof="0" dirty="0" smtClean="0">
                <a:solidFill>
                  <a:schemeClr val="accent4">
                    <a:lumMod val="75000"/>
                  </a:schemeClr>
                </a:solidFill>
              </a:rPr>
              <a:t>emergency operating</a:t>
            </a:r>
            <a:r>
              <a:rPr lang="en-GB" noProof="0" dirty="0" smtClean="0">
                <a:solidFill>
                  <a:schemeClr val="accent4">
                    <a:lumMod val="75000"/>
                  </a:schemeClr>
                </a:solidFill>
              </a:rPr>
              <a:t> </a:t>
            </a:r>
            <a:r>
              <a:rPr lang="en-GB" noProof="0" dirty="0" smtClean="0"/>
              <a:t>conditions;</a:t>
            </a:r>
          </a:p>
          <a:p>
            <a:pPr marL="0" indent="0">
              <a:spcAft>
                <a:spcPts val="600"/>
              </a:spcAft>
              <a:buNone/>
            </a:pPr>
            <a:r>
              <a:rPr lang="en-GB" sz="2800" b="1" u="sng" dirty="0" smtClean="0">
                <a:solidFill>
                  <a:schemeClr val="tx1">
                    <a:lumMod val="60000"/>
                    <a:lumOff val="40000"/>
                  </a:schemeClr>
                </a:solidFill>
              </a:rPr>
              <a:t>Operation </a:t>
            </a:r>
            <a:r>
              <a:rPr lang="en-GB" sz="2800" b="1" u="sng" dirty="0">
                <a:solidFill>
                  <a:schemeClr val="tx1">
                    <a:lumMod val="60000"/>
                    <a:lumOff val="40000"/>
                  </a:schemeClr>
                </a:solidFill>
              </a:rPr>
              <a:t>control rooms and control equipment</a:t>
            </a:r>
          </a:p>
          <a:p>
            <a:r>
              <a:rPr lang="en-GB" sz="2800" dirty="0" smtClean="0"/>
              <a:t>Operation </a:t>
            </a:r>
            <a:r>
              <a:rPr lang="en-GB" sz="2800" dirty="0"/>
              <a:t>control rooms and control </a:t>
            </a:r>
            <a:r>
              <a:rPr lang="en-GB" sz="2800" dirty="0" smtClean="0"/>
              <a:t>equipment</a:t>
            </a:r>
          </a:p>
          <a:p>
            <a:pPr lvl="1"/>
            <a:r>
              <a:rPr lang="en-GB" b="1" dirty="0" smtClean="0">
                <a:solidFill>
                  <a:schemeClr val="accent4">
                    <a:lumMod val="75000"/>
                  </a:schemeClr>
                </a:solidFill>
              </a:rPr>
              <a:t>maintained</a:t>
            </a:r>
            <a:r>
              <a:rPr lang="en-GB" dirty="0" smtClean="0"/>
              <a:t> </a:t>
            </a:r>
            <a:r>
              <a:rPr lang="en-GB" dirty="0"/>
              <a:t>→</a:t>
            </a:r>
            <a:r>
              <a:rPr lang="en-GB" dirty="0" smtClean="0"/>
              <a:t> </a:t>
            </a:r>
            <a:r>
              <a:rPr lang="en-GB" dirty="0"/>
              <a:t>suitable </a:t>
            </a:r>
            <a:r>
              <a:rPr lang="en-GB" dirty="0" smtClean="0"/>
              <a:t>condition;</a:t>
            </a:r>
            <a:endParaRPr lang="en-GB" dirty="0"/>
          </a:p>
          <a:p>
            <a:r>
              <a:rPr lang="en-GB" sz="2800" dirty="0" smtClean="0"/>
              <a:t>Habitability </a:t>
            </a:r>
            <a:r>
              <a:rPr lang="en-GB" sz="2800" dirty="0"/>
              <a:t>and good </a:t>
            </a:r>
            <a:r>
              <a:rPr lang="en-GB" sz="2800" dirty="0" smtClean="0"/>
              <a:t>condition;</a:t>
            </a:r>
            <a:endParaRPr lang="en-GB" sz="2800" dirty="0"/>
          </a:p>
          <a:p>
            <a:pPr marL="0" lvl="1" indent="0" defTabSz="900000">
              <a:spcAft>
                <a:spcPts val="600"/>
              </a:spcAft>
              <a:buSzPct val="110000"/>
              <a:buNone/>
            </a:pPr>
            <a:r>
              <a:rPr lang="en-GB" b="1" u="sng" dirty="0">
                <a:solidFill>
                  <a:schemeClr val="tx1">
                    <a:lumMod val="60000"/>
                    <a:lumOff val="40000"/>
                  </a:schemeClr>
                </a:solidFill>
              </a:rPr>
              <a:t>Material conditions and housekeeping</a:t>
            </a:r>
          </a:p>
          <a:p>
            <a:r>
              <a:rPr lang="en-GB" sz="2800" dirty="0"/>
              <a:t>maintain →</a:t>
            </a:r>
            <a:r>
              <a:rPr lang="en-GB" sz="2800" dirty="0" smtClean="0"/>
              <a:t> </a:t>
            </a:r>
            <a:r>
              <a:rPr lang="en-GB" sz="2800" dirty="0"/>
              <a:t>high standard of material conditions</a:t>
            </a:r>
            <a:r>
              <a:rPr lang="en-GB" sz="2800" dirty="0" smtClean="0"/>
              <a:t>,…</a:t>
            </a:r>
            <a:endParaRPr lang="en-GB" sz="28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25</a:t>
            </a:fld>
            <a:endParaRPr lang="sl-SI" dirty="0"/>
          </a:p>
        </p:txBody>
      </p:sp>
    </p:spTree>
    <p:extLst>
      <p:ext uri="{BB962C8B-B14F-4D97-AF65-F5344CB8AC3E}">
        <p14:creationId xmlns="" xmlns:p14="http://schemas.microsoft.com/office/powerpoint/2010/main" val="31174057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370500"/>
            <a:ext cx="8875200" cy="900000"/>
          </a:xfrm>
        </p:spPr>
        <p:txBody>
          <a:bodyPr/>
          <a:lstStyle/>
          <a:p>
            <a:r>
              <a:rPr lang="en-GB" noProof="0" dirty="0"/>
              <a:t>Plant operations</a:t>
            </a:r>
          </a:p>
        </p:txBody>
      </p:sp>
      <p:sp>
        <p:nvSpPr>
          <p:cNvPr id="3" name="Content Placeholder 2"/>
          <p:cNvSpPr>
            <a:spLocks noGrp="1"/>
          </p:cNvSpPr>
          <p:nvPr>
            <p:ph idx="1"/>
          </p:nvPr>
        </p:nvSpPr>
        <p:spPr>
          <a:xfrm>
            <a:off x="361950" y="1259999"/>
            <a:ext cx="9358050" cy="5064601"/>
          </a:xfrm>
        </p:spPr>
        <p:txBody>
          <a:bodyPr>
            <a:normAutofit/>
          </a:bodyPr>
          <a:lstStyle/>
          <a:p>
            <a:pPr marL="0" lvl="1" indent="0" defTabSz="900000">
              <a:lnSpc>
                <a:spcPct val="110000"/>
              </a:lnSpc>
              <a:spcAft>
                <a:spcPts val="600"/>
              </a:spcAft>
              <a:buSzPct val="110000"/>
              <a:buNone/>
            </a:pPr>
            <a:r>
              <a:rPr lang="en-GB" sz="3000" b="1" u="sng" dirty="0" smtClean="0">
                <a:solidFill>
                  <a:schemeClr val="tx1">
                    <a:lumMod val="60000"/>
                    <a:lumOff val="40000"/>
                  </a:schemeClr>
                </a:solidFill>
              </a:rPr>
              <a:t>Chemistry programme</a:t>
            </a:r>
          </a:p>
          <a:p>
            <a:r>
              <a:rPr lang="en-GB" sz="2600" dirty="0" smtClean="0"/>
              <a:t>Necessary support for</a:t>
            </a:r>
            <a:r>
              <a:rPr lang="en-GB" sz="2600" dirty="0" smtClean="0">
                <a:solidFill>
                  <a:schemeClr val="accent4">
                    <a:lumMod val="75000"/>
                  </a:schemeClr>
                </a:solidFill>
              </a:rPr>
              <a:t> </a:t>
            </a:r>
            <a:r>
              <a:rPr lang="en-GB" sz="2600" b="1" dirty="0" smtClean="0">
                <a:solidFill>
                  <a:schemeClr val="accent4">
                    <a:lumMod val="75000"/>
                  </a:schemeClr>
                </a:solidFill>
              </a:rPr>
              <a:t>chemistry</a:t>
            </a:r>
            <a:r>
              <a:rPr lang="en-GB" sz="2600" dirty="0" smtClean="0">
                <a:solidFill>
                  <a:schemeClr val="accent4">
                    <a:lumMod val="75000"/>
                  </a:schemeClr>
                </a:solidFill>
              </a:rPr>
              <a:t> </a:t>
            </a:r>
            <a:r>
              <a:rPr lang="en-GB" sz="2600" dirty="0" smtClean="0"/>
              <a:t>and </a:t>
            </a:r>
            <a:r>
              <a:rPr lang="en-GB" sz="2600" b="1" dirty="0" smtClean="0">
                <a:solidFill>
                  <a:schemeClr val="accent4">
                    <a:lumMod val="75000"/>
                  </a:schemeClr>
                </a:solidFill>
              </a:rPr>
              <a:t>radiochemistry</a:t>
            </a:r>
            <a:r>
              <a:rPr lang="en-GB" sz="2600" dirty="0" smtClean="0"/>
              <a:t>;</a:t>
            </a:r>
            <a:endParaRPr lang="en-GB" sz="2600" noProof="0" dirty="0" smtClean="0"/>
          </a:p>
          <a:p>
            <a:r>
              <a:rPr lang="en-GB" sz="2600" dirty="0" smtClean="0"/>
              <a:t>Developed prior to normal operation and is in place during the commissioning programme</a:t>
            </a:r>
            <a:endParaRPr lang="sl-SI" sz="2600" dirty="0" smtClean="0"/>
          </a:p>
          <a:p>
            <a:pPr marL="0" lvl="1" indent="0" defTabSz="900000">
              <a:lnSpc>
                <a:spcPct val="110000"/>
              </a:lnSpc>
              <a:spcAft>
                <a:spcPts val="600"/>
              </a:spcAft>
              <a:buSzPct val="110000"/>
              <a:buNone/>
            </a:pPr>
            <a:r>
              <a:rPr lang="en-GB" sz="3000" b="1" u="sng" dirty="0" smtClean="0">
                <a:solidFill>
                  <a:schemeClr val="tx1">
                    <a:lumMod val="60000"/>
                    <a:lumOff val="40000"/>
                  </a:schemeClr>
                </a:solidFill>
              </a:rPr>
              <a:t>Core </a:t>
            </a:r>
            <a:r>
              <a:rPr lang="en-GB" sz="3000" b="1" u="sng" dirty="0">
                <a:solidFill>
                  <a:schemeClr val="tx1">
                    <a:lumMod val="60000"/>
                    <a:lumOff val="40000"/>
                  </a:schemeClr>
                </a:solidFill>
              </a:rPr>
              <a:t>management and fuel handling</a:t>
            </a:r>
          </a:p>
          <a:p>
            <a:r>
              <a:rPr lang="en-GB" sz="2600" dirty="0" smtClean="0"/>
              <a:t>Arrangements </a:t>
            </a:r>
            <a:r>
              <a:rPr lang="en-GB" sz="2600" dirty="0"/>
              <a:t>for </a:t>
            </a:r>
            <a:r>
              <a:rPr lang="en-GB" sz="2600" dirty="0" smtClean="0"/>
              <a:t>activities </a:t>
            </a:r>
            <a:r>
              <a:rPr lang="en-GB" sz="2600" dirty="0"/>
              <a:t>→</a:t>
            </a:r>
            <a:r>
              <a:rPr lang="en-GB" sz="2600" dirty="0" smtClean="0"/>
              <a:t> </a:t>
            </a:r>
            <a:r>
              <a:rPr lang="en-GB" sz="2600" b="1" dirty="0">
                <a:solidFill>
                  <a:schemeClr val="accent4">
                    <a:lumMod val="75000"/>
                  </a:schemeClr>
                </a:solidFill>
              </a:rPr>
              <a:t>core management </a:t>
            </a:r>
            <a:r>
              <a:rPr lang="en-GB" sz="2600" dirty="0"/>
              <a:t>and </a:t>
            </a:r>
            <a:r>
              <a:rPr lang="en-GB" sz="2600" b="1" dirty="0">
                <a:solidFill>
                  <a:schemeClr val="accent4">
                    <a:lumMod val="75000"/>
                  </a:schemeClr>
                </a:solidFill>
              </a:rPr>
              <a:t>on‑site fuel </a:t>
            </a:r>
            <a:r>
              <a:rPr lang="en-GB" sz="2600" b="1" dirty="0" smtClean="0">
                <a:solidFill>
                  <a:schemeClr val="accent4">
                    <a:lumMod val="75000"/>
                  </a:schemeClr>
                </a:solidFill>
              </a:rPr>
              <a:t>handling</a:t>
            </a:r>
            <a:r>
              <a:rPr lang="en-GB" sz="2600" dirty="0" smtClean="0"/>
              <a:t>;</a:t>
            </a:r>
            <a:endParaRPr lang="en-GB" sz="2600" dirty="0"/>
          </a:p>
          <a:p>
            <a:r>
              <a:rPr lang="en-GB" sz="2600" dirty="0" smtClean="0"/>
              <a:t>Established → </a:t>
            </a:r>
            <a:r>
              <a:rPr lang="en-GB" sz="2600" dirty="0"/>
              <a:t>design intent and </a:t>
            </a:r>
            <a:r>
              <a:rPr lang="en-GB" sz="2600" dirty="0" smtClean="0"/>
              <a:t>assumptions;</a:t>
            </a:r>
            <a:endParaRPr lang="en-GB" sz="2600" dirty="0"/>
          </a:p>
          <a:p>
            <a:r>
              <a:rPr lang="en-GB" sz="2600" dirty="0"/>
              <a:t>Criteria </a:t>
            </a:r>
            <a:r>
              <a:rPr lang="en-GB" sz="2600" dirty="0" smtClean="0"/>
              <a:t>and </a:t>
            </a:r>
            <a:r>
              <a:rPr lang="en-GB" sz="2600" dirty="0"/>
              <a:t>procedures →</a:t>
            </a:r>
            <a:r>
              <a:rPr lang="en-GB" sz="2600" dirty="0" smtClean="0"/>
              <a:t> </a:t>
            </a:r>
            <a:r>
              <a:rPr lang="en-GB" sz="2600" dirty="0"/>
              <a:t>dealing with fuel and control rod </a:t>
            </a:r>
            <a:r>
              <a:rPr lang="en-GB" sz="2600" dirty="0" smtClean="0"/>
              <a:t>failures;</a:t>
            </a:r>
            <a:endParaRPr lang="en-GB" sz="2600" dirty="0"/>
          </a:p>
          <a:p>
            <a:endParaRPr lang="en-GB"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26</a:t>
            </a:fld>
            <a:endParaRPr lang="sl-SI" dirty="0"/>
          </a:p>
        </p:txBody>
      </p:sp>
    </p:spTree>
    <p:extLst>
      <p:ext uri="{BB962C8B-B14F-4D97-AF65-F5344CB8AC3E}">
        <p14:creationId xmlns="" xmlns:p14="http://schemas.microsoft.com/office/powerpoint/2010/main" val="37849730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lstStyle/>
          <a:p>
            <a:r>
              <a:rPr lang="en-GB" sz="3200" noProof="0" dirty="0"/>
              <a:t>Maintenance, testing, surveillance and inspection</a:t>
            </a:r>
          </a:p>
        </p:txBody>
      </p:sp>
      <p:sp>
        <p:nvSpPr>
          <p:cNvPr id="3" name="Content Placeholder 2"/>
          <p:cNvSpPr>
            <a:spLocks noGrp="1"/>
          </p:cNvSpPr>
          <p:nvPr>
            <p:ph idx="1"/>
          </p:nvPr>
        </p:nvSpPr>
        <p:spPr>
          <a:xfrm>
            <a:off x="571500" y="1259998"/>
            <a:ext cx="9148500" cy="5197951"/>
          </a:xfrm>
        </p:spPr>
        <p:txBody>
          <a:bodyPr>
            <a:normAutofit/>
          </a:bodyPr>
          <a:lstStyle/>
          <a:p>
            <a:pPr>
              <a:spcAft>
                <a:spcPts val="600"/>
              </a:spcAft>
            </a:pPr>
            <a:r>
              <a:rPr lang="en-GB" sz="2600" noProof="0" dirty="0" smtClean="0"/>
              <a:t>Programme for structures, systems and components </a:t>
            </a:r>
            <a:r>
              <a:rPr lang="en-GB" sz="2600" dirty="0"/>
              <a:t>→</a:t>
            </a:r>
            <a:r>
              <a:rPr lang="en-GB" sz="2600" noProof="0" dirty="0" smtClean="0"/>
              <a:t> important to safety;</a:t>
            </a:r>
          </a:p>
          <a:p>
            <a:pPr>
              <a:spcAft>
                <a:spcPts val="600"/>
              </a:spcAft>
            </a:pPr>
            <a:r>
              <a:rPr lang="en-GB" sz="2600" noProof="0" dirty="0" smtClean="0"/>
              <a:t>Procedures </a:t>
            </a:r>
            <a:r>
              <a:rPr lang="en-GB" sz="2600" dirty="0"/>
              <a:t>→</a:t>
            </a:r>
            <a:r>
              <a:rPr lang="en-GB" sz="2600" noProof="0" dirty="0" smtClean="0"/>
              <a:t> in accordance with</a:t>
            </a:r>
            <a:r>
              <a:rPr lang="en-GB" sz="2600" b="1" noProof="0" dirty="0" smtClean="0">
                <a:solidFill>
                  <a:srgbClr val="654A15"/>
                </a:solidFill>
              </a:rPr>
              <a:t> </a:t>
            </a:r>
            <a:r>
              <a:rPr lang="en-GB" sz="2600" b="1" noProof="0" dirty="0" smtClean="0">
                <a:solidFill>
                  <a:schemeClr val="accent4">
                    <a:lumMod val="75000"/>
                  </a:schemeClr>
                </a:solidFill>
              </a:rPr>
              <a:t>administrative procedures</a:t>
            </a:r>
            <a:r>
              <a:rPr lang="en-GB" sz="2600" noProof="0" dirty="0" smtClean="0"/>
              <a:t>.</a:t>
            </a:r>
          </a:p>
          <a:p>
            <a:pPr>
              <a:spcAft>
                <a:spcPts val="600"/>
              </a:spcAft>
            </a:pPr>
            <a:r>
              <a:rPr lang="en-GB" sz="2600" noProof="0" dirty="0" smtClean="0"/>
              <a:t>Work planning and control system is implemented</a:t>
            </a:r>
          </a:p>
          <a:p>
            <a:pPr>
              <a:spcAft>
                <a:spcPts val="600"/>
              </a:spcAft>
            </a:pPr>
            <a:r>
              <a:rPr lang="en-GB" sz="2600" noProof="0" dirty="0" smtClean="0"/>
              <a:t>Abnormal event </a:t>
            </a:r>
            <a:r>
              <a:rPr lang="en-GB" sz="2600" dirty="0"/>
              <a:t>→</a:t>
            </a:r>
            <a:r>
              <a:rPr lang="en-GB" sz="2600" noProof="0" dirty="0" smtClean="0"/>
              <a:t> </a:t>
            </a:r>
            <a:r>
              <a:rPr lang="en-GB" sz="2600" b="1" noProof="0" dirty="0" smtClean="0">
                <a:solidFill>
                  <a:schemeClr val="accent4">
                    <a:lumMod val="75000"/>
                  </a:schemeClr>
                </a:solidFill>
              </a:rPr>
              <a:t>revalidation</a:t>
            </a:r>
            <a:r>
              <a:rPr lang="en-GB" sz="2600" noProof="0" dirty="0" smtClean="0"/>
              <a:t> </a:t>
            </a:r>
          </a:p>
          <a:p>
            <a:pPr>
              <a:spcAft>
                <a:spcPts val="600"/>
              </a:spcAft>
            </a:pPr>
            <a:r>
              <a:rPr lang="en-GB" sz="2600" noProof="0" dirty="0" smtClean="0"/>
              <a:t>Data </a:t>
            </a:r>
            <a:r>
              <a:rPr lang="en-GB" sz="2600" dirty="0"/>
              <a:t>→ </a:t>
            </a:r>
            <a:r>
              <a:rPr lang="en-GB" sz="2600" noProof="0" dirty="0" smtClean="0"/>
              <a:t>recorded, stored and analysed;</a:t>
            </a:r>
          </a:p>
          <a:p>
            <a:pPr marL="0" indent="0">
              <a:spcAft>
                <a:spcPts val="1200"/>
              </a:spcAft>
              <a:buNone/>
            </a:pPr>
            <a:r>
              <a:rPr lang="en-GB" sz="2800" b="1" u="sng" dirty="0">
                <a:solidFill>
                  <a:schemeClr val="tx1">
                    <a:lumMod val="60000"/>
                    <a:lumOff val="40000"/>
                  </a:schemeClr>
                </a:solidFill>
              </a:rPr>
              <a:t>Outage management</a:t>
            </a:r>
          </a:p>
          <a:p>
            <a:pPr>
              <a:spcAft>
                <a:spcPts val="600"/>
              </a:spcAft>
            </a:pPr>
            <a:r>
              <a:rPr lang="en-GB" sz="2600" dirty="0" smtClean="0"/>
              <a:t>Effective </a:t>
            </a:r>
            <a:r>
              <a:rPr lang="en-GB" sz="2600" dirty="0"/>
              <a:t>performance, planning and control of work </a:t>
            </a:r>
            <a:r>
              <a:rPr lang="en-GB" sz="2600" dirty="0" smtClean="0"/>
              <a:t>activities;</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27</a:t>
            </a:fld>
            <a:endParaRPr lang="sl-SI" dirty="0"/>
          </a:p>
        </p:txBody>
      </p:sp>
    </p:spTree>
    <p:extLst>
      <p:ext uri="{BB962C8B-B14F-4D97-AF65-F5344CB8AC3E}">
        <p14:creationId xmlns="" xmlns:p14="http://schemas.microsoft.com/office/powerpoint/2010/main" val="13212281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80000"/>
            <a:ext cx="8837100" cy="900000"/>
          </a:xfrm>
        </p:spPr>
        <p:txBody>
          <a:bodyPr/>
          <a:lstStyle/>
          <a:p>
            <a:r>
              <a:rPr lang="en-GB" noProof="0" dirty="0" smtClean="0"/>
              <a:t>Preparation for decommissioning</a:t>
            </a:r>
            <a:endParaRPr lang="en-GB" noProof="0" dirty="0"/>
          </a:p>
        </p:txBody>
      </p:sp>
      <p:sp>
        <p:nvSpPr>
          <p:cNvPr id="3" name="Content Placeholder 2"/>
          <p:cNvSpPr>
            <a:spLocks noGrp="1"/>
          </p:cNvSpPr>
          <p:nvPr>
            <p:ph idx="1"/>
          </p:nvPr>
        </p:nvSpPr>
        <p:spPr>
          <a:xfrm>
            <a:off x="419100" y="1259998"/>
            <a:ext cx="9300900" cy="5121751"/>
          </a:xfrm>
        </p:spPr>
        <p:txBody>
          <a:bodyPr/>
          <a:lstStyle/>
          <a:p>
            <a:r>
              <a:rPr lang="en-GB" sz="2600" noProof="0" dirty="0" smtClean="0"/>
              <a:t>Arrangements </a:t>
            </a:r>
            <a:r>
              <a:rPr lang="en-GB" sz="2600" dirty="0"/>
              <a:t>→</a:t>
            </a:r>
            <a:r>
              <a:rPr lang="en-GB" sz="2600" noProof="0" dirty="0" smtClean="0"/>
              <a:t> </a:t>
            </a:r>
            <a:r>
              <a:rPr lang="en-GB" sz="2600" b="1" noProof="0" dirty="0" smtClean="0">
                <a:solidFill>
                  <a:schemeClr val="tx1">
                    <a:lumMod val="60000"/>
                    <a:lumOff val="40000"/>
                  </a:schemeClr>
                </a:solidFill>
              </a:rPr>
              <a:t>well in advance</a:t>
            </a:r>
            <a:r>
              <a:rPr lang="en-GB" sz="2600" noProof="0" dirty="0" smtClean="0">
                <a:solidFill>
                  <a:schemeClr val="tx1">
                    <a:lumMod val="60000"/>
                    <a:lumOff val="40000"/>
                  </a:schemeClr>
                </a:solidFill>
              </a:rPr>
              <a:t> </a:t>
            </a:r>
            <a:r>
              <a:rPr lang="en-GB" sz="2600" noProof="0" dirty="0" smtClean="0"/>
              <a:t>of the final shut-down;</a:t>
            </a:r>
          </a:p>
          <a:p>
            <a:r>
              <a:rPr lang="en-GB" sz="2600" b="1" dirty="0">
                <a:solidFill>
                  <a:schemeClr val="tx1">
                    <a:lumMod val="60000"/>
                    <a:lumOff val="40000"/>
                  </a:schemeClr>
                </a:solidFill>
              </a:rPr>
              <a:t>Experiences</a:t>
            </a:r>
            <a:r>
              <a:rPr lang="en-GB" sz="2600" noProof="0" dirty="0" smtClean="0"/>
              <a:t> </a:t>
            </a:r>
            <a:r>
              <a:rPr lang="en-GB" sz="2600" dirty="0"/>
              <a:t>→</a:t>
            </a:r>
            <a:r>
              <a:rPr lang="en-GB" sz="2600" noProof="0" dirty="0" smtClean="0"/>
              <a:t> essential in order to facilitate the planning of decommissioning;</a:t>
            </a:r>
          </a:p>
          <a:p>
            <a:r>
              <a:rPr lang="en-GB" sz="2600" noProof="0" dirty="0" smtClean="0"/>
              <a:t>Safety analysis report </a:t>
            </a:r>
            <a:r>
              <a:rPr lang="en-GB" sz="2600" dirty="0"/>
              <a:t>→</a:t>
            </a:r>
            <a:r>
              <a:rPr lang="en-GB" sz="2600" noProof="0" dirty="0" smtClean="0"/>
              <a:t> </a:t>
            </a:r>
            <a:r>
              <a:rPr lang="en-GB" sz="2600" b="1" dirty="0">
                <a:solidFill>
                  <a:schemeClr val="tx1">
                    <a:lumMod val="60000"/>
                    <a:lumOff val="40000"/>
                  </a:schemeClr>
                </a:solidFill>
              </a:rPr>
              <a:t>revised</a:t>
            </a:r>
          </a:p>
          <a:p>
            <a:pPr lvl="1"/>
            <a:r>
              <a:rPr lang="en-GB" sz="2400" noProof="0" dirty="0" smtClean="0"/>
              <a:t>safety justification during decommissioning;</a:t>
            </a:r>
          </a:p>
          <a:p>
            <a:r>
              <a:rPr lang="en-GB" sz="2600" noProof="0" dirty="0" smtClean="0"/>
              <a:t>Safety analysis report </a:t>
            </a:r>
            <a:r>
              <a:rPr lang="en-GB" sz="2600" dirty="0"/>
              <a:t>→</a:t>
            </a:r>
            <a:r>
              <a:rPr lang="en-GB" sz="2600" noProof="0" dirty="0" smtClean="0"/>
              <a:t> </a:t>
            </a:r>
            <a:r>
              <a:rPr lang="en-GB" sz="2600" b="1" dirty="0">
                <a:solidFill>
                  <a:schemeClr val="tx1">
                    <a:lumMod val="60000"/>
                    <a:lumOff val="40000"/>
                  </a:schemeClr>
                </a:solidFill>
              </a:rPr>
              <a:t>scrutinized</a:t>
            </a:r>
            <a:r>
              <a:rPr lang="en-GB" sz="2600" noProof="0" dirty="0" smtClean="0"/>
              <a:t>;</a:t>
            </a:r>
          </a:p>
          <a:p>
            <a:r>
              <a:rPr lang="en-GB" sz="2600" dirty="0"/>
              <a:t>OLCs requirements →</a:t>
            </a:r>
            <a:r>
              <a:rPr lang="en-GB" sz="2600" dirty="0" smtClean="0"/>
              <a:t> </a:t>
            </a:r>
            <a:r>
              <a:rPr lang="en-GB" sz="2600" b="1" dirty="0">
                <a:solidFill>
                  <a:schemeClr val="tx1">
                    <a:lumMod val="60000"/>
                    <a:lumOff val="40000"/>
                  </a:schemeClr>
                </a:solidFill>
              </a:rPr>
              <a:t>implemented</a:t>
            </a:r>
          </a:p>
          <a:p>
            <a:pPr lvl="1"/>
            <a:r>
              <a:rPr lang="en-GB" sz="2400" noProof="0" dirty="0" smtClean="0"/>
              <a:t>given decommissioning stage;</a:t>
            </a:r>
            <a:endParaRPr lang="en-GB" sz="24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28</a:t>
            </a:fld>
            <a:endParaRPr lang="sl-SI" dirty="0"/>
          </a:p>
        </p:txBody>
      </p:sp>
    </p:spTree>
    <p:extLst>
      <p:ext uri="{BB962C8B-B14F-4D97-AF65-F5344CB8AC3E}">
        <p14:creationId xmlns="" xmlns:p14="http://schemas.microsoft.com/office/powerpoint/2010/main" val="11801975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US" dirty="0" smtClean="0"/>
              <a:t>Discussion Questions</a:t>
            </a:r>
            <a:endParaRPr lang="en-GB" dirty="0"/>
          </a:p>
        </p:txBody>
      </p:sp>
      <p:sp>
        <p:nvSpPr>
          <p:cNvPr id="3" name="Content Placeholder 2"/>
          <p:cNvSpPr>
            <a:spLocks noGrp="1"/>
          </p:cNvSpPr>
          <p:nvPr>
            <p:ph idx="1"/>
          </p:nvPr>
        </p:nvSpPr>
        <p:spPr>
          <a:xfrm>
            <a:off x="533400" y="1259999"/>
            <a:ext cx="9186600" cy="5099858"/>
          </a:xfrm>
        </p:spPr>
        <p:txBody>
          <a:bodyPr/>
          <a:lstStyle/>
          <a:p>
            <a:pPr marL="381000" lvl="1" indent="-381000">
              <a:spcBef>
                <a:spcPts val="1000"/>
              </a:spcBef>
              <a:buClr>
                <a:srgbClr val="003399"/>
              </a:buClr>
              <a:buSzPct val="110000"/>
              <a:buFont typeface="Arial" panose="020B0604020202020204" pitchFamily="34" charset="0"/>
              <a:buAutoNum type="arabicPeriod"/>
            </a:pPr>
            <a:r>
              <a:rPr lang="en-GB" altLang="en-US" dirty="0" smtClean="0"/>
              <a:t>Who has prime responsibility for operational safety?</a:t>
            </a:r>
          </a:p>
          <a:p>
            <a:pPr marL="381000" lvl="1" indent="-381000">
              <a:spcBef>
                <a:spcPts val="1000"/>
              </a:spcBef>
              <a:buClr>
                <a:srgbClr val="003399"/>
              </a:buClr>
              <a:buSzPct val="110000"/>
              <a:buFont typeface="Arial" panose="020B0604020202020204" pitchFamily="34" charset="0"/>
              <a:buAutoNum type="arabicPeriod"/>
            </a:pPr>
            <a:r>
              <a:rPr lang="en-GB" altLang="en-US" dirty="0" smtClean="0"/>
              <a:t>Who is responsible for independent supervision of the nuclear power plant?</a:t>
            </a:r>
          </a:p>
          <a:p>
            <a:pPr marL="381000" lvl="1" indent="-381000">
              <a:spcBef>
                <a:spcPts val="1000"/>
              </a:spcBef>
              <a:buClr>
                <a:srgbClr val="003399"/>
              </a:buClr>
              <a:buSzPct val="110000"/>
              <a:buFont typeface="Arial" panose="020B0604020202020204" pitchFamily="34" charset="0"/>
              <a:buAutoNum type="arabicPeriod"/>
            </a:pPr>
            <a:r>
              <a:rPr lang="en-GB" altLang="en-US" dirty="0" smtClean="0"/>
              <a:t>To whom the operating organization reports abnormal events?</a:t>
            </a:r>
          </a:p>
          <a:p>
            <a:pPr marL="381000" lvl="1" indent="-381000">
              <a:spcBef>
                <a:spcPts val="1000"/>
              </a:spcBef>
              <a:buClr>
                <a:srgbClr val="003399"/>
              </a:buClr>
              <a:buSzPct val="110000"/>
              <a:buFont typeface="Arial" panose="020B0604020202020204" pitchFamily="34" charset="0"/>
              <a:buAutoNum type="arabicPeriod"/>
            </a:pPr>
            <a:r>
              <a:rPr lang="en-GB" altLang="en-US" dirty="0" smtClean="0"/>
              <a:t>What is an important reason for collecting data from operational experiences?</a:t>
            </a:r>
          </a:p>
          <a:p>
            <a:pPr marL="381000" lvl="1" indent="-381000">
              <a:spcBef>
                <a:spcPts val="1000"/>
              </a:spcBef>
              <a:buClr>
                <a:srgbClr val="003399"/>
              </a:buClr>
              <a:buSzPct val="110000"/>
              <a:buFont typeface="Arial" panose="020B0604020202020204" pitchFamily="34" charset="0"/>
              <a:buAutoNum type="arabicPeriod"/>
            </a:pPr>
            <a:r>
              <a:rPr lang="en-GB" altLang="en-US" dirty="0" smtClean="0"/>
              <a:t>What is role of the operating organization during the commissioning?</a:t>
            </a:r>
          </a:p>
          <a:p>
            <a:endParaRPr lang="hu-HU"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29</a:t>
            </a:fld>
            <a:endParaRPr lang="en-US" dirty="0"/>
          </a:p>
        </p:txBody>
      </p:sp>
    </p:spTree>
    <p:extLst>
      <p:ext uri="{BB962C8B-B14F-4D97-AF65-F5344CB8AC3E}">
        <p14:creationId xmlns:p14="http://schemas.microsoft.com/office/powerpoint/2010/main" xmlns="" val="1846514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80000"/>
            <a:ext cx="8456100" cy="900000"/>
          </a:xfrm>
        </p:spPr>
        <p:txBody>
          <a:bodyPr/>
          <a:lstStyle/>
          <a:p>
            <a:r>
              <a:rPr lang="hu-HU" dirty="0" smtClean="0">
                <a:solidFill>
                  <a:schemeClr val="tx1">
                    <a:lumMod val="75000"/>
                  </a:schemeClr>
                </a:solidFill>
              </a:rPr>
              <a:t>Contents</a:t>
            </a:r>
            <a:endParaRPr lang="en-GB" dirty="0" smtClean="0">
              <a:solidFill>
                <a:schemeClr val="tx1">
                  <a:lumMod val="75000"/>
                </a:schemeClr>
              </a:solidFill>
            </a:endParaRPr>
          </a:p>
        </p:txBody>
      </p:sp>
      <p:sp>
        <p:nvSpPr>
          <p:cNvPr id="3" name="Content Placeholder 2"/>
          <p:cNvSpPr>
            <a:spLocks noGrp="1"/>
          </p:cNvSpPr>
          <p:nvPr>
            <p:ph idx="1"/>
          </p:nvPr>
        </p:nvSpPr>
        <p:spPr>
          <a:xfrm>
            <a:off x="704850" y="1259999"/>
            <a:ext cx="9015150" cy="5099858"/>
          </a:xfrm>
        </p:spPr>
        <p:txBody>
          <a:bodyPr>
            <a:normAutofit/>
          </a:bodyPr>
          <a:lstStyle/>
          <a:p>
            <a:r>
              <a:rPr lang="en-GB" sz="2600" dirty="0" smtClean="0">
                <a:solidFill>
                  <a:schemeClr val="tx1">
                    <a:lumMod val="50000"/>
                  </a:schemeClr>
                </a:solidFill>
              </a:rPr>
              <a:t>IAEA  general operational safety requirements</a:t>
            </a:r>
          </a:p>
          <a:p>
            <a:pPr fontAlgn="base">
              <a:spcAft>
                <a:spcPct val="0"/>
              </a:spcAft>
              <a:buClrTx/>
              <a:buSzTx/>
            </a:pPr>
            <a:r>
              <a:rPr lang="en-GB" sz="2600" dirty="0" smtClean="0">
                <a:solidFill>
                  <a:schemeClr val="tx1">
                    <a:lumMod val="50000"/>
                  </a:schemeClr>
                </a:solidFill>
              </a:rPr>
              <a:t>general requirements for the operating organization</a:t>
            </a:r>
          </a:p>
          <a:p>
            <a:pPr fontAlgn="base">
              <a:spcAft>
                <a:spcPct val="0"/>
              </a:spcAft>
              <a:buClrTx/>
              <a:buSzTx/>
            </a:pPr>
            <a:r>
              <a:rPr lang="en-GB" sz="2600" dirty="0" smtClean="0">
                <a:solidFill>
                  <a:schemeClr val="tx1">
                    <a:lumMod val="50000"/>
                  </a:schemeClr>
                </a:solidFill>
              </a:rPr>
              <a:t>purpose of the operational experience feedback</a:t>
            </a:r>
          </a:p>
          <a:p>
            <a:pPr lvl="0" fontAlgn="base">
              <a:spcAft>
                <a:spcPct val="0"/>
              </a:spcAft>
            </a:pPr>
            <a:r>
              <a:rPr lang="en-GB" sz="2600" dirty="0" smtClean="0">
                <a:solidFill>
                  <a:schemeClr val="tx1">
                    <a:lumMod val="50000"/>
                  </a:schemeClr>
                </a:solidFill>
              </a:rPr>
              <a:t> purpose of the emergency preparedness program for NPP</a:t>
            </a:r>
          </a:p>
          <a:p>
            <a:pPr fontAlgn="base">
              <a:spcAft>
                <a:spcPct val="0"/>
              </a:spcAft>
            </a:pPr>
            <a:r>
              <a:rPr lang="en-GB" sz="2600" dirty="0" smtClean="0">
                <a:solidFill>
                  <a:schemeClr val="tx1">
                    <a:lumMod val="50000"/>
                  </a:schemeClr>
                </a:solidFill>
              </a:rPr>
              <a:t> quality assurance program in the nuclear power plant</a:t>
            </a:r>
          </a:p>
          <a:p>
            <a:pPr lvl="0" fontAlgn="base">
              <a:spcAft>
                <a:spcPct val="0"/>
              </a:spcAft>
            </a:pPr>
            <a:r>
              <a:rPr lang="en-GB" sz="2600" dirty="0" smtClean="0">
                <a:solidFill>
                  <a:schemeClr val="tx1">
                    <a:lumMod val="50000"/>
                  </a:schemeClr>
                </a:solidFill>
              </a:rPr>
              <a:t>Identify the training and qualification program of personnel in the nuclear power plant</a:t>
            </a:r>
          </a:p>
          <a:p>
            <a:pPr fontAlgn="base">
              <a:spcAft>
                <a:spcPct val="0"/>
              </a:spcAft>
              <a:buClrTx/>
              <a:buSzTx/>
            </a:pPr>
            <a:r>
              <a:rPr lang="en-GB" sz="2600" dirty="0" smtClean="0">
                <a:solidFill>
                  <a:schemeClr val="tx1">
                    <a:lumMod val="50000"/>
                  </a:schemeClr>
                </a:solidFill>
              </a:rPr>
              <a:t>purpose of the commissioning program in the NPP</a:t>
            </a:r>
          </a:p>
          <a:p>
            <a:pPr fontAlgn="base">
              <a:spcAft>
                <a:spcPct val="0"/>
              </a:spcAft>
              <a:buClrTx/>
              <a:buSzTx/>
            </a:pPr>
            <a:r>
              <a:rPr lang="en-GB" sz="2600" dirty="0" smtClean="0">
                <a:solidFill>
                  <a:schemeClr val="tx1">
                    <a:lumMod val="50000"/>
                  </a:schemeClr>
                </a:solidFill>
              </a:rPr>
              <a:t>Define important programs for safe plant operation.</a:t>
            </a:r>
          </a:p>
          <a:p>
            <a:endParaRPr lang="en-GB" sz="2800" dirty="0">
              <a:solidFill>
                <a:schemeClr val="tx1">
                  <a:lumMod val="50000"/>
                </a:schemeClr>
              </a:solidFill>
            </a:endParaRPr>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 xmlns:p14="http://schemas.microsoft.com/office/powerpoint/2010/main" val="3177315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89528" y="2943096"/>
            <a:ext cx="9283032" cy="1608584"/>
          </a:xfrm>
        </p:spPr>
        <p:txBody>
          <a:bodyPr>
            <a:normAutofit/>
          </a:bodyPr>
          <a:lstStyle/>
          <a:p>
            <a:r>
              <a:rPr lang="en-US" sz="3600" dirty="0" smtClean="0"/>
              <a:t>Expectations for Operational Safety</a:t>
            </a:r>
            <a:endParaRPr lang="en-GB" sz="3600"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80000"/>
            <a:ext cx="8837100" cy="900000"/>
          </a:xfrm>
        </p:spPr>
        <p:txBody>
          <a:bodyPr>
            <a:normAutofit fontScale="90000"/>
          </a:bodyPr>
          <a:lstStyle/>
          <a:p>
            <a:r>
              <a:rPr lang="en-GB" noProof="0" dirty="0" smtClean="0"/>
              <a:t>Management, organization and administration</a:t>
            </a:r>
            <a:endParaRPr lang="en-GB" noProof="0" dirty="0"/>
          </a:p>
        </p:txBody>
      </p:sp>
      <p:sp>
        <p:nvSpPr>
          <p:cNvPr id="3" name="Content Placeholder 2"/>
          <p:cNvSpPr>
            <a:spLocks noGrp="1"/>
          </p:cNvSpPr>
          <p:nvPr>
            <p:ph idx="1"/>
          </p:nvPr>
        </p:nvSpPr>
        <p:spPr>
          <a:xfrm>
            <a:off x="457200" y="1259999"/>
            <a:ext cx="9201150" cy="5099858"/>
          </a:xfrm>
        </p:spPr>
        <p:txBody>
          <a:bodyPr/>
          <a:lstStyle/>
          <a:p>
            <a:pPr>
              <a:spcAft>
                <a:spcPts val="600"/>
              </a:spcAft>
            </a:pPr>
            <a:r>
              <a:rPr lang="en-GB" sz="2600" noProof="0" dirty="0" smtClean="0"/>
              <a:t>Organizational </a:t>
            </a:r>
            <a:r>
              <a:rPr lang="en-GB" sz="2600" noProof="0" dirty="0"/>
              <a:t>structure </a:t>
            </a:r>
            <a:r>
              <a:rPr lang="en-GB" sz="2600" dirty="0"/>
              <a:t>→</a:t>
            </a:r>
            <a:r>
              <a:rPr lang="en-GB" sz="2600" noProof="0" dirty="0" smtClean="0"/>
              <a:t> </a:t>
            </a:r>
            <a:r>
              <a:rPr lang="en-GB" sz="2600" noProof="0" dirty="0"/>
              <a:t>support safe, reliable and effective performance and </a:t>
            </a:r>
            <a:r>
              <a:rPr lang="en-GB" sz="2600" noProof="0" dirty="0" smtClean="0"/>
              <a:t>control;</a:t>
            </a:r>
          </a:p>
          <a:p>
            <a:pPr>
              <a:spcAft>
                <a:spcPts val="600"/>
              </a:spcAft>
            </a:pPr>
            <a:r>
              <a:rPr lang="en-GB" sz="2600" noProof="0" dirty="0"/>
              <a:t>Responsibilities and authorities for accomplishing assigned </a:t>
            </a:r>
            <a:r>
              <a:rPr lang="en-GB" sz="2600" noProof="0" dirty="0" smtClean="0"/>
              <a:t>tasks</a:t>
            </a:r>
          </a:p>
          <a:p>
            <a:pPr lvl="1">
              <a:spcAft>
                <a:spcPts val="600"/>
              </a:spcAft>
            </a:pPr>
            <a:r>
              <a:rPr lang="en-GB" sz="2400" noProof="0" dirty="0" smtClean="0"/>
              <a:t>clearly </a:t>
            </a:r>
            <a:r>
              <a:rPr lang="en-GB" sz="2400" noProof="0" dirty="0"/>
              <a:t>defined and </a:t>
            </a:r>
            <a:r>
              <a:rPr lang="en-GB" sz="2400" noProof="0" dirty="0" smtClean="0"/>
              <a:t>communicated;</a:t>
            </a:r>
          </a:p>
          <a:p>
            <a:pPr>
              <a:spcAft>
                <a:spcPts val="600"/>
              </a:spcAft>
            </a:pPr>
            <a:r>
              <a:rPr lang="en-GB" sz="2600" noProof="0" dirty="0"/>
              <a:t>Management monitoring and assessment </a:t>
            </a:r>
            <a:r>
              <a:rPr lang="en-GB" sz="2600" dirty="0"/>
              <a:t>→</a:t>
            </a:r>
            <a:r>
              <a:rPr lang="en-GB" sz="2600" noProof="0" dirty="0" smtClean="0"/>
              <a:t> </a:t>
            </a:r>
            <a:r>
              <a:rPr lang="en-GB" sz="2600" noProof="0" dirty="0"/>
              <a:t>integral parts of the administrative </a:t>
            </a:r>
            <a:r>
              <a:rPr lang="en-GB" sz="2600" noProof="0" dirty="0" smtClean="0"/>
              <a:t>system;</a:t>
            </a:r>
          </a:p>
          <a:p>
            <a:pPr>
              <a:spcAft>
                <a:spcPts val="600"/>
              </a:spcAft>
            </a:pPr>
            <a:r>
              <a:rPr lang="en-GB" sz="2600" noProof="0" dirty="0" smtClean="0"/>
              <a:t>Safety </a:t>
            </a:r>
            <a:r>
              <a:rPr lang="en-GB" sz="2600" noProof="0" dirty="0"/>
              <a:t>management </a:t>
            </a:r>
            <a:r>
              <a:rPr lang="en-GB" sz="2600" dirty="0"/>
              <a:t>→</a:t>
            </a:r>
            <a:r>
              <a:rPr lang="en-GB" sz="2600" noProof="0" dirty="0" smtClean="0"/>
              <a:t> </a:t>
            </a:r>
            <a:r>
              <a:rPr lang="en-GB" sz="2600" noProof="0" dirty="0"/>
              <a:t>needed to </a:t>
            </a:r>
            <a:r>
              <a:rPr lang="en-GB" sz="2600" noProof="0" dirty="0" smtClean="0"/>
              <a:t>promote</a:t>
            </a:r>
          </a:p>
          <a:p>
            <a:pPr lvl="1">
              <a:spcAft>
                <a:spcPts val="600"/>
              </a:spcAft>
            </a:pPr>
            <a:r>
              <a:rPr lang="en-GB" sz="2400" noProof="0" dirty="0" smtClean="0"/>
              <a:t>strong </a:t>
            </a:r>
            <a:r>
              <a:rPr lang="en-GB" sz="2400" noProof="0" dirty="0"/>
              <a:t>safety </a:t>
            </a:r>
            <a:r>
              <a:rPr lang="en-GB" sz="2400" dirty="0"/>
              <a:t>culture;</a:t>
            </a:r>
          </a:p>
          <a:p>
            <a:pPr lvl="1">
              <a:spcAft>
                <a:spcPts val="600"/>
              </a:spcAft>
            </a:pPr>
            <a:r>
              <a:rPr lang="en-GB" sz="2400" noProof="0" dirty="0" smtClean="0"/>
              <a:t>achieve </a:t>
            </a:r>
            <a:r>
              <a:rPr lang="en-GB" sz="2400" noProof="0" dirty="0"/>
              <a:t>and maintain good safety </a:t>
            </a:r>
            <a:r>
              <a:rPr lang="en-GB" sz="2400" noProof="0" dirty="0" smtClean="0"/>
              <a:t>performance;</a:t>
            </a:r>
          </a:p>
        </p:txBody>
      </p:sp>
      <p:sp>
        <p:nvSpPr>
          <p:cNvPr id="4" name="Slide Number Placeholder 3"/>
          <p:cNvSpPr>
            <a:spLocks noGrp="1"/>
          </p:cNvSpPr>
          <p:nvPr>
            <p:ph type="sldNum" sz="quarter" idx="12"/>
          </p:nvPr>
        </p:nvSpPr>
        <p:spPr/>
        <p:txBody>
          <a:bodyPr/>
          <a:lstStyle/>
          <a:p>
            <a:fld id="{E820C8E4-9002-4E93-8650-B0CC00F8D49C}" type="slidenum">
              <a:rPr lang="sl-SI" smtClean="0"/>
              <a:pPr/>
              <a:t>31</a:t>
            </a:fld>
            <a:endParaRPr lang="sl-SI" dirty="0"/>
          </a:p>
        </p:txBody>
      </p:sp>
    </p:spTree>
    <p:extLst>
      <p:ext uri="{BB962C8B-B14F-4D97-AF65-F5344CB8AC3E}">
        <p14:creationId xmlns="" xmlns:p14="http://schemas.microsoft.com/office/powerpoint/2010/main" val="29823636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Management, organization and administration</a:t>
            </a:r>
            <a:endParaRPr lang="en-GB" noProof="0" dirty="0"/>
          </a:p>
        </p:txBody>
      </p:sp>
      <p:sp>
        <p:nvSpPr>
          <p:cNvPr id="3" name="Content Placeholder 2"/>
          <p:cNvSpPr>
            <a:spLocks noGrp="1"/>
          </p:cNvSpPr>
          <p:nvPr>
            <p:ph idx="1"/>
          </p:nvPr>
        </p:nvSpPr>
        <p:spPr>
          <a:xfrm>
            <a:off x="323850" y="1259999"/>
            <a:ext cx="9396150" cy="5026501"/>
          </a:xfrm>
        </p:spPr>
        <p:txBody>
          <a:bodyPr>
            <a:normAutofit/>
          </a:bodyPr>
          <a:lstStyle/>
          <a:p>
            <a:pPr marL="0" indent="0">
              <a:spcAft>
                <a:spcPts val="600"/>
              </a:spcAft>
              <a:buNone/>
            </a:pPr>
            <a:r>
              <a:rPr lang="en-GB" sz="3000" b="1" u="sng" dirty="0">
                <a:solidFill>
                  <a:schemeClr val="tx1">
                    <a:lumMod val="60000"/>
                    <a:lumOff val="40000"/>
                  </a:schemeClr>
                </a:solidFill>
              </a:rPr>
              <a:t>Organization and administration</a:t>
            </a:r>
          </a:p>
          <a:p>
            <a:pPr>
              <a:spcAft>
                <a:spcPts val="600"/>
              </a:spcAft>
            </a:pPr>
            <a:r>
              <a:rPr lang="en-GB" sz="2600" noProof="0" dirty="0" smtClean="0"/>
              <a:t>Organizational </a:t>
            </a:r>
            <a:r>
              <a:rPr lang="en-GB" sz="2600" noProof="0" dirty="0"/>
              <a:t>plan </a:t>
            </a:r>
            <a:r>
              <a:rPr lang="en-GB" sz="2600" noProof="0" dirty="0" smtClean="0"/>
              <a:t>→ </a:t>
            </a:r>
            <a:r>
              <a:rPr lang="en-GB" sz="2600" noProof="0" dirty="0"/>
              <a:t>indicates the general policies, lines of responsibility and authority, etc</a:t>
            </a:r>
            <a:r>
              <a:rPr lang="en-GB" sz="2600" noProof="0" dirty="0" smtClean="0"/>
              <a:t>.</a:t>
            </a:r>
          </a:p>
          <a:p>
            <a:pPr>
              <a:spcAft>
                <a:spcPts val="600"/>
              </a:spcAft>
            </a:pPr>
            <a:r>
              <a:rPr lang="en-GB" sz="2600" noProof="0" dirty="0" smtClean="0"/>
              <a:t>Functional </a:t>
            </a:r>
            <a:r>
              <a:rPr lang="en-GB" sz="2600" noProof="0" dirty="0"/>
              <a:t>responsibilities, levels of delegated authority and lines of internal and external </a:t>
            </a:r>
            <a:r>
              <a:rPr lang="en-GB" sz="2600" noProof="0" dirty="0" smtClean="0"/>
              <a:t>communication </a:t>
            </a:r>
            <a:r>
              <a:rPr lang="en-GB" sz="2600" dirty="0"/>
              <a:t>→ </a:t>
            </a:r>
            <a:r>
              <a:rPr lang="en-GB" sz="2600" noProof="0" dirty="0"/>
              <a:t>defined in </a:t>
            </a:r>
            <a:r>
              <a:rPr lang="en-GB" sz="2600" noProof="0" dirty="0" smtClean="0"/>
              <a:t>writing</a:t>
            </a:r>
            <a:r>
              <a:rPr lang="en-GB" sz="2600" dirty="0"/>
              <a:t>;</a:t>
            </a:r>
            <a:endParaRPr lang="en-GB" sz="2600" noProof="0" dirty="0" smtClean="0"/>
          </a:p>
          <a:p>
            <a:pPr>
              <a:spcAft>
                <a:spcPts val="600"/>
              </a:spcAft>
            </a:pPr>
            <a:r>
              <a:rPr lang="en-GB" sz="2600" noProof="0" dirty="0" smtClean="0"/>
              <a:t>Adequate </a:t>
            </a:r>
            <a:r>
              <a:rPr lang="en-GB" sz="2600" noProof="0" dirty="0"/>
              <a:t>financial and manpower resources and </a:t>
            </a:r>
            <a:r>
              <a:rPr lang="en-GB" sz="2600" noProof="0" dirty="0" smtClean="0"/>
              <a:t>facilities;</a:t>
            </a:r>
          </a:p>
          <a:p>
            <a:pPr>
              <a:spcAft>
                <a:spcPts val="600"/>
              </a:spcAft>
            </a:pPr>
            <a:r>
              <a:rPr lang="en-GB" sz="2600" noProof="0" dirty="0"/>
              <a:t>Qualified spares, materials and </a:t>
            </a:r>
            <a:r>
              <a:rPr lang="en-GB" sz="2600" noProof="0" dirty="0" smtClean="0"/>
              <a:t>equipment;</a:t>
            </a:r>
          </a:p>
          <a:p>
            <a:pPr>
              <a:spcAft>
                <a:spcPts val="600"/>
              </a:spcAft>
            </a:pPr>
            <a:r>
              <a:rPr lang="en-GB" sz="2600" dirty="0" smtClean="0"/>
              <a:t>Individuals → physically and mentally fit;</a:t>
            </a:r>
          </a:p>
        </p:txBody>
      </p:sp>
      <p:sp>
        <p:nvSpPr>
          <p:cNvPr id="4" name="Slide Number Placeholder 3"/>
          <p:cNvSpPr>
            <a:spLocks noGrp="1"/>
          </p:cNvSpPr>
          <p:nvPr>
            <p:ph type="sldNum" sz="quarter" idx="12"/>
          </p:nvPr>
        </p:nvSpPr>
        <p:spPr/>
        <p:txBody>
          <a:bodyPr/>
          <a:lstStyle/>
          <a:p>
            <a:fld id="{E820C8E4-9002-4E93-8650-B0CC00F8D49C}" type="slidenum">
              <a:rPr lang="sl-SI" smtClean="0"/>
              <a:pPr/>
              <a:t>32</a:t>
            </a:fld>
            <a:endParaRPr lang="sl-SI" dirty="0"/>
          </a:p>
        </p:txBody>
      </p:sp>
    </p:spTree>
    <p:extLst>
      <p:ext uri="{BB962C8B-B14F-4D97-AF65-F5344CB8AC3E}">
        <p14:creationId xmlns="" xmlns:p14="http://schemas.microsoft.com/office/powerpoint/2010/main" val="13001878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Management, organization and administration</a:t>
            </a:r>
            <a:endParaRPr lang="en-GB" noProof="0" dirty="0"/>
          </a:p>
        </p:txBody>
      </p:sp>
      <p:sp>
        <p:nvSpPr>
          <p:cNvPr id="3" name="Content Placeholder 2"/>
          <p:cNvSpPr>
            <a:spLocks noGrp="1"/>
          </p:cNvSpPr>
          <p:nvPr>
            <p:ph idx="1"/>
          </p:nvPr>
        </p:nvSpPr>
        <p:spPr>
          <a:xfrm>
            <a:off x="361950" y="1259999"/>
            <a:ext cx="9358050" cy="5099858"/>
          </a:xfrm>
        </p:spPr>
        <p:txBody>
          <a:bodyPr>
            <a:normAutofit/>
          </a:bodyPr>
          <a:lstStyle/>
          <a:p>
            <a:pPr>
              <a:spcAft>
                <a:spcPts val="600"/>
              </a:spcAft>
            </a:pPr>
            <a:r>
              <a:rPr lang="en-GB" sz="2600" noProof="0" dirty="0" smtClean="0"/>
              <a:t>Contractors </a:t>
            </a:r>
            <a:r>
              <a:rPr lang="en-GB" sz="2600" dirty="0" smtClean="0"/>
              <a:t>→</a:t>
            </a:r>
            <a:r>
              <a:rPr lang="en-GB" sz="2600" noProof="0" dirty="0" smtClean="0"/>
              <a:t> same standards of quality and safety policy;</a:t>
            </a:r>
          </a:p>
          <a:p>
            <a:pPr>
              <a:spcAft>
                <a:spcPts val="600"/>
              </a:spcAft>
            </a:pPr>
            <a:r>
              <a:rPr lang="en-GB" sz="2600" noProof="0" dirty="0" smtClean="0"/>
              <a:t>The regulatory body for its work needs access to the plant and documents.</a:t>
            </a:r>
          </a:p>
          <a:p>
            <a:pPr marL="0" indent="0">
              <a:spcAft>
                <a:spcPts val="600"/>
              </a:spcAft>
              <a:buNone/>
            </a:pPr>
            <a:r>
              <a:rPr lang="en-GB" sz="2800" b="1" u="sng" dirty="0">
                <a:solidFill>
                  <a:schemeClr val="tx1">
                    <a:lumMod val="60000"/>
                    <a:lumOff val="40000"/>
                  </a:schemeClr>
                </a:solidFill>
              </a:rPr>
              <a:t>Management activities</a:t>
            </a:r>
            <a:endParaRPr lang="sl-SI" sz="2800" b="1" u="sng" dirty="0">
              <a:solidFill>
                <a:schemeClr val="tx1">
                  <a:lumMod val="60000"/>
                  <a:lumOff val="40000"/>
                </a:schemeClr>
              </a:solidFill>
            </a:endParaRPr>
          </a:p>
          <a:p>
            <a:pPr>
              <a:spcAft>
                <a:spcPts val="600"/>
              </a:spcAft>
            </a:pPr>
            <a:r>
              <a:rPr lang="en-GB" sz="2600" dirty="0" smtClean="0"/>
              <a:t>Establish </a:t>
            </a:r>
            <a:r>
              <a:rPr lang="en-GB" sz="2600" dirty="0"/>
              <a:t>and </a:t>
            </a:r>
            <a:r>
              <a:rPr lang="en-GB" sz="2600" dirty="0" smtClean="0"/>
              <a:t>communicate </a:t>
            </a:r>
            <a:r>
              <a:rPr lang="en-GB" sz="2600" dirty="0"/>
              <a:t>→ </a:t>
            </a:r>
            <a:r>
              <a:rPr lang="en-GB" sz="2600" dirty="0" smtClean="0"/>
              <a:t>high </a:t>
            </a:r>
            <a:r>
              <a:rPr lang="en-GB" sz="2600" dirty="0"/>
              <a:t>standards of </a:t>
            </a:r>
            <a:r>
              <a:rPr lang="en-GB" sz="2600" dirty="0" smtClean="0"/>
              <a:t>performance;</a:t>
            </a:r>
            <a:endParaRPr lang="en-GB" sz="2600" dirty="0"/>
          </a:p>
          <a:p>
            <a:pPr>
              <a:spcAft>
                <a:spcPts val="600"/>
              </a:spcAft>
            </a:pPr>
            <a:r>
              <a:rPr lang="en-GB" sz="2600" dirty="0" smtClean="0"/>
              <a:t>Promote </a:t>
            </a:r>
            <a:r>
              <a:rPr lang="en-GB" sz="2600" dirty="0"/>
              <a:t>and </a:t>
            </a:r>
            <a:r>
              <a:rPr lang="en-GB" sz="2600" dirty="0" smtClean="0"/>
              <a:t>reinforce </a:t>
            </a:r>
            <a:r>
              <a:rPr lang="en-GB" sz="2600" dirty="0"/>
              <a:t>→</a:t>
            </a:r>
            <a:r>
              <a:rPr lang="en-GB" sz="2600" dirty="0" smtClean="0"/>
              <a:t> </a:t>
            </a:r>
            <a:r>
              <a:rPr lang="en-GB" sz="2600" dirty="0"/>
              <a:t>policies, safety goals and </a:t>
            </a:r>
            <a:r>
              <a:rPr lang="en-GB" sz="2600" dirty="0" smtClean="0"/>
              <a:t>objectives;</a:t>
            </a:r>
            <a:endParaRPr lang="en-GB" sz="2600" dirty="0"/>
          </a:p>
          <a:p>
            <a:pPr>
              <a:spcAft>
                <a:spcPts val="600"/>
              </a:spcAft>
            </a:pPr>
            <a:r>
              <a:rPr lang="en-GB" sz="2600" dirty="0"/>
              <a:t>Plant staff →</a:t>
            </a:r>
            <a:r>
              <a:rPr lang="en-GB" sz="2600" dirty="0" smtClean="0"/>
              <a:t> </a:t>
            </a:r>
            <a:r>
              <a:rPr lang="en-GB" sz="2600" dirty="0"/>
              <a:t>mechanism to report safety </a:t>
            </a:r>
            <a:r>
              <a:rPr lang="en-GB" sz="2600" dirty="0" smtClean="0"/>
              <a:t>concerns;</a:t>
            </a:r>
            <a:endParaRPr lang="en-GB" sz="2600" dirty="0"/>
          </a:p>
          <a:p>
            <a:pPr>
              <a:spcAft>
                <a:spcPts val="600"/>
              </a:spcAft>
            </a:pPr>
            <a:r>
              <a:rPr lang="en-GB" sz="2600" dirty="0"/>
              <a:t>Managers →</a:t>
            </a:r>
            <a:r>
              <a:rPr lang="en-GB" sz="2600" dirty="0" smtClean="0"/>
              <a:t> </a:t>
            </a:r>
            <a:r>
              <a:rPr lang="en-GB" sz="2600" dirty="0"/>
              <a:t>routinely in the </a:t>
            </a:r>
            <a:r>
              <a:rPr lang="en-GB" sz="2600" dirty="0" smtClean="0"/>
              <a:t>field;</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33</a:t>
            </a:fld>
            <a:endParaRPr lang="sl-SI" dirty="0"/>
          </a:p>
        </p:txBody>
      </p:sp>
    </p:spTree>
    <p:extLst>
      <p:ext uri="{BB962C8B-B14F-4D97-AF65-F5344CB8AC3E}">
        <p14:creationId xmlns="" xmlns:p14="http://schemas.microsoft.com/office/powerpoint/2010/main" val="8580751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Management, organization and administration</a:t>
            </a:r>
            <a:endParaRPr lang="en-GB" noProof="0" dirty="0"/>
          </a:p>
        </p:txBody>
      </p:sp>
      <p:sp>
        <p:nvSpPr>
          <p:cNvPr id="3" name="Content Placeholder 2"/>
          <p:cNvSpPr>
            <a:spLocks noGrp="1"/>
          </p:cNvSpPr>
          <p:nvPr>
            <p:ph idx="1"/>
          </p:nvPr>
        </p:nvSpPr>
        <p:spPr>
          <a:xfrm>
            <a:off x="533400" y="1259999"/>
            <a:ext cx="9048750" cy="4816952"/>
          </a:xfrm>
        </p:spPr>
        <p:txBody>
          <a:bodyPr>
            <a:normAutofit fontScale="92500"/>
          </a:bodyPr>
          <a:lstStyle/>
          <a:p>
            <a:pPr marL="0" indent="0">
              <a:spcAft>
                <a:spcPts val="600"/>
              </a:spcAft>
              <a:buNone/>
            </a:pPr>
            <a:r>
              <a:rPr lang="en-GB" sz="3000" b="1" u="sng" dirty="0">
                <a:solidFill>
                  <a:schemeClr val="tx1">
                    <a:lumMod val="60000"/>
                    <a:lumOff val="40000"/>
                  </a:schemeClr>
                </a:solidFill>
              </a:rPr>
              <a:t>Management of safety</a:t>
            </a:r>
          </a:p>
          <a:p>
            <a:r>
              <a:rPr lang="en-GB" sz="2800" noProof="0" dirty="0" smtClean="0"/>
              <a:t>Integral part </a:t>
            </a:r>
            <a:r>
              <a:rPr lang="en-GB" sz="2800" dirty="0"/>
              <a:t>→</a:t>
            </a:r>
            <a:r>
              <a:rPr lang="en-GB" sz="2800" noProof="0" dirty="0" smtClean="0"/>
              <a:t> overall management system;</a:t>
            </a:r>
          </a:p>
          <a:p>
            <a:r>
              <a:rPr lang="en-GB" sz="2800" noProof="0" dirty="0" smtClean="0"/>
              <a:t>Safety policy demonstrates </a:t>
            </a:r>
            <a:r>
              <a:rPr lang="en-GB" sz="2800" dirty="0"/>
              <a:t>→</a:t>
            </a:r>
            <a:r>
              <a:rPr lang="en-GB" sz="2800" noProof="0" dirty="0" smtClean="0"/>
              <a:t> commitment to high safety performance;</a:t>
            </a:r>
          </a:p>
          <a:p>
            <a:r>
              <a:rPr lang="en-GB" sz="2800" noProof="0" dirty="0" smtClean="0"/>
              <a:t>Plant operation is monitored</a:t>
            </a:r>
          </a:p>
          <a:p>
            <a:pPr lvl="1"/>
            <a:r>
              <a:rPr lang="en-GB" sz="2600" noProof="0" dirty="0" smtClean="0"/>
              <a:t>license accountability,</a:t>
            </a:r>
          </a:p>
          <a:p>
            <a:pPr lvl="1"/>
            <a:r>
              <a:rPr lang="en-GB" sz="2600" noProof="0" dirty="0" smtClean="0"/>
              <a:t>evaluation of goals and objectives;</a:t>
            </a:r>
          </a:p>
          <a:p>
            <a:pPr marL="0" indent="0">
              <a:spcAft>
                <a:spcPts val="600"/>
              </a:spcAft>
              <a:buNone/>
            </a:pPr>
            <a:r>
              <a:rPr lang="en-GB" sz="3000" b="1" u="sng" dirty="0">
                <a:solidFill>
                  <a:schemeClr val="tx1">
                    <a:lumMod val="60000"/>
                    <a:lumOff val="40000"/>
                  </a:schemeClr>
                </a:solidFill>
              </a:rPr>
              <a:t>Quality assurance </a:t>
            </a:r>
            <a:r>
              <a:rPr lang="en-GB" sz="3000" b="1" u="sng" dirty="0" smtClean="0">
                <a:solidFill>
                  <a:schemeClr val="tx1">
                    <a:lumMod val="60000"/>
                    <a:lumOff val="40000"/>
                  </a:schemeClr>
                </a:solidFill>
              </a:rPr>
              <a:t>programme</a:t>
            </a:r>
          </a:p>
          <a:p>
            <a:r>
              <a:rPr lang="en-GB" sz="2800" dirty="0" smtClean="0"/>
              <a:t>Tool </a:t>
            </a:r>
            <a:r>
              <a:rPr lang="en-GB" sz="2800" dirty="0"/>
              <a:t>for the management →</a:t>
            </a:r>
            <a:r>
              <a:rPr lang="en-GB" sz="2800" dirty="0" smtClean="0"/>
              <a:t> </a:t>
            </a:r>
            <a:r>
              <a:rPr lang="en-GB" sz="2800" dirty="0"/>
              <a:t>verify or confirm </a:t>
            </a:r>
            <a:r>
              <a:rPr lang="en-GB" sz="2800" dirty="0" smtClean="0"/>
              <a:t>requirements;</a:t>
            </a:r>
          </a:p>
          <a:p>
            <a:r>
              <a:rPr lang="en-GB" sz="2800" dirty="0"/>
              <a:t>Independent assessments →</a:t>
            </a:r>
            <a:r>
              <a:rPr lang="en-GB" sz="2800" dirty="0" smtClean="0"/>
              <a:t> </a:t>
            </a:r>
            <a:r>
              <a:rPr lang="en-GB" sz="2800" dirty="0"/>
              <a:t>on behalf of </a:t>
            </a:r>
            <a:r>
              <a:rPr lang="en-GB" sz="2800" dirty="0" smtClean="0"/>
              <a:t>management;</a:t>
            </a:r>
            <a:endParaRPr lang="sl-SI" sz="28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34</a:t>
            </a:fld>
            <a:endParaRPr lang="sl-SI" dirty="0"/>
          </a:p>
        </p:txBody>
      </p:sp>
    </p:spTree>
    <p:extLst>
      <p:ext uri="{BB962C8B-B14F-4D97-AF65-F5344CB8AC3E}">
        <p14:creationId xmlns="" xmlns:p14="http://schemas.microsoft.com/office/powerpoint/2010/main" val="32874927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Management, organization and administration</a:t>
            </a:r>
            <a:endParaRPr lang="en-GB" noProof="0" dirty="0"/>
          </a:p>
        </p:txBody>
      </p:sp>
      <p:sp>
        <p:nvSpPr>
          <p:cNvPr id="3" name="Content Placeholder 2"/>
          <p:cNvSpPr>
            <a:spLocks noGrp="1"/>
          </p:cNvSpPr>
          <p:nvPr>
            <p:ph idx="1"/>
          </p:nvPr>
        </p:nvSpPr>
        <p:spPr>
          <a:xfrm>
            <a:off x="457200" y="1259999"/>
            <a:ext cx="9262800" cy="5099858"/>
          </a:xfrm>
        </p:spPr>
        <p:txBody>
          <a:bodyPr>
            <a:normAutofit/>
          </a:bodyPr>
          <a:lstStyle/>
          <a:p>
            <a:pPr marL="0" indent="0">
              <a:lnSpc>
                <a:spcPct val="90000"/>
              </a:lnSpc>
              <a:spcAft>
                <a:spcPts val="600"/>
              </a:spcAft>
              <a:buNone/>
            </a:pPr>
            <a:r>
              <a:rPr lang="en-GB" sz="2800" b="1" u="sng" dirty="0">
                <a:solidFill>
                  <a:schemeClr val="tx1">
                    <a:lumMod val="60000"/>
                    <a:lumOff val="40000"/>
                  </a:schemeClr>
                </a:solidFill>
              </a:rPr>
              <a:t>Industrial safety programme</a:t>
            </a:r>
          </a:p>
          <a:p>
            <a:r>
              <a:rPr lang="en-GB" sz="2600" noProof="0" dirty="0" smtClean="0"/>
              <a:t>General policy </a:t>
            </a:r>
            <a:r>
              <a:rPr lang="en-GB" sz="2600" dirty="0"/>
              <a:t>→</a:t>
            </a:r>
            <a:r>
              <a:rPr lang="en-GB" sz="2600" noProof="0" dirty="0" smtClean="0"/>
              <a:t> </a:t>
            </a:r>
            <a:r>
              <a:rPr lang="en-GB" sz="2600" noProof="0" dirty="0"/>
              <a:t>ensure the industrial health and </a:t>
            </a:r>
            <a:r>
              <a:rPr lang="en-GB" sz="2600" noProof="0" dirty="0" smtClean="0"/>
              <a:t>safety;</a:t>
            </a:r>
          </a:p>
          <a:p>
            <a:pPr lvl="1"/>
            <a:r>
              <a:rPr lang="en-GB" sz="2400" noProof="0" dirty="0" smtClean="0"/>
              <a:t>Elements </a:t>
            </a:r>
            <a:r>
              <a:rPr lang="en-GB" sz="2400" dirty="0"/>
              <a:t>→</a:t>
            </a:r>
            <a:r>
              <a:rPr lang="en-GB" sz="2400" noProof="0" dirty="0" smtClean="0"/>
              <a:t> documented;</a:t>
            </a:r>
          </a:p>
          <a:p>
            <a:r>
              <a:rPr lang="en-GB" sz="2600" dirty="0" smtClean="0"/>
              <a:t>Senior management → committed;</a:t>
            </a:r>
          </a:p>
          <a:p>
            <a:pPr lvl="1"/>
            <a:r>
              <a:rPr lang="en-GB" sz="2400" dirty="0" smtClean="0"/>
              <a:t>Authority </a:t>
            </a:r>
            <a:r>
              <a:rPr lang="en-GB" sz="2400" dirty="0"/>
              <a:t>and responsibility →</a:t>
            </a:r>
            <a:r>
              <a:rPr lang="en-GB" sz="2400" dirty="0" smtClean="0"/>
              <a:t> </a:t>
            </a:r>
            <a:r>
              <a:rPr lang="en-GB" sz="2400" dirty="0"/>
              <a:t>industrial safety </a:t>
            </a:r>
            <a:r>
              <a:rPr lang="en-GB" sz="2400" dirty="0" smtClean="0"/>
              <a:t>performance;</a:t>
            </a:r>
          </a:p>
          <a:p>
            <a:pPr marL="0" indent="0">
              <a:lnSpc>
                <a:spcPct val="90000"/>
              </a:lnSpc>
              <a:spcAft>
                <a:spcPts val="600"/>
              </a:spcAft>
              <a:buNone/>
            </a:pPr>
            <a:r>
              <a:rPr lang="en-GB" sz="2800" b="1" u="sng" dirty="0">
                <a:solidFill>
                  <a:schemeClr val="tx1">
                    <a:lumMod val="60000"/>
                    <a:lumOff val="40000"/>
                  </a:schemeClr>
                </a:solidFill>
              </a:rPr>
              <a:t>Document and records </a:t>
            </a:r>
            <a:r>
              <a:rPr lang="en-GB" sz="2800" b="1" u="sng" dirty="0" smtClean="0">
                <a:solidFill>
                  <a:schemeClr val="tx1">
                    <a:lumMod val="60000"/>
                    <a:lumOff val="40000"/>
                  </a:schemeClr>
                </a:solidFill>
              </a:rPr>
              <a:t>management</a:t>
            </a:r>
          </a:p>
          <a:p>
            <a:r>
              <a:rPr lang="en-GB" sz="2600" dirty="0" smtClean="0"/>
              <a:t>Ensure appropriate keeping of all relevant documents;</a:t>
            </a:r>
          </a:p>
          <a:p>
            <a:r>
              <a:rPr lang="en-GB" sz="2600" dirty="0" smtClean="0"/>
              <a:t>Records → specified, prepared, authenticated and maintained;</a:t>
            </a:r>
          </a:p>
          <a:p>
            <a:r>
              <a:rPr lang="en-GB" sz="2600" dirty="0" smtClean="0"/>
              <a:t>Records storage system → established;</a:t>
            </a:r>
          </a:p>
        </p:txBody>
      </p:sp>
      <p:sp>
        <p:nvSpPr>
          <p:cNvPr id="4" name="Slide Number Placeholder 3"/>
          <p:cNvSpPr>
            <a:spLocks noGrp="1"/>
          </p:cNvSpPr>
          <p:nvPr>
            <p:ph type="sldNum" sz="quarter" idx="12"/>
          </p:nvPr>
        </p:nvSpPr>
        <p:spPr/>
        <p:txBody>
          <a:bodyPr/>
          <a:lstStyle/>
          <a:p>
            <a:fld id="{E820C8E4-9002-4E93-8650-B0CC00F8D49C}" type="slidenum">
              <a:rPr lang="sl-SI" smtClean="0"/>
              <a:pPr/>
              <a:t>35</a:t>
            </a:fld>
            <a:endParaRPr lang="sl-SI" dirty="0"/>
          </a:p>
        </p:txBody>
      </p:sp>
    </p:spTree>
    <p:extLst>
      <p:ext uri="{BB962C8B-B14F-4D97-AF65-F5344CB8AC3E}">
        <p14:creationId xmlns="" xmlns:p14="http://schemas.microsoft.com/office/powerpoint/2010/main" val="5655555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normAutofit/>
          </a:bodyPr>
          <a:lstStyle/>
          <a:p>
            <a:r>
              <a:rPr lang="en-GB" noProof="0" dirty="0" smtClean="0"/>
              <a:t>Training and qualification</a:t>
            </a:r>
            <a:endParaRPr lang="en-GB" noProof="0" dirty="0"/>
          </a:p>
        </p:txBody>
      </p:sp>
      <p:sp>
        <p:nvSpPr>
          <p:cNvPr id="3" name="Content Placeholder 2"/>
          <p:cNvSpPr>
            <a:spLocks noGrp="1"/>
          </p:cNvSpPr>
          <p:nvPr>
            <p:ph idx="1"/>
          </p:nvPr>
        </p:nvSpPr>
        <p:spPr>
          <a:xfrm>
            <a:off x="552450" y="1259999"/>
            <a:ext cx="9167550" cy="5064601"/>
          </a:xfrm>
        </p:spPr>
        <p:txBody>
          <a:bodyPr>
            <a:normAutofit/>
          </a:bodyPr>
          <a:lstStyle/>
          <a:p>
            <a:pPr>
              <a:spcAft>
                <a:spcPts val="600"/>
              </a:spcAft>
            </a:pPr>
            <a:r>
              <a:rPr lang="en-GB" sz="2600" dirty="0" smtClean="0"/>
              <a:t>Adequate </a:t>
            </a:r>
            <a:r>
              <a:rPr lang="en-GB" sz="2600" dirty="0"/>
              <a:t>number of highly qualified and experienced </a:t>
            </a:r>
            <a:r>
              <a:rPr lang="en-GB" sz="2600" dirty="0" smtClean="0"/>
              <a:t>personnel;</a:t>
            </a:r>
          </a:p>
          <a:p>
            <a:pPr lvl="1">
              <a:spcAft>
                <a:spcPts val="600"/>
              </a:spcAft>
            </a:pPr>
            <a:r>
              <a:rPr lang="en-GB" sz="2400" noProof="0" dirty="0" smtClean="0"/>
              <a:t>Training and qualification </a:t>
            </a:r>
            <a:r>
              <a:rPr lang="en-GB" sz="2400" dirty="0"/>
              <a:t>→</a:t>
            </a:r>
            <a:r>
              <a:rPr lang="en-GB" sz="2400" noProof="0" dirty="0" smtClean="0"/>
              <a:t> under constant review;</a:t>
            </a:r>
          </a:p>
          <a:p>
            <a:pPr lvl="1">
              <a:spcAft>
                <a:spcPts val="600"/>
              </a:spcAft>
            </a:pPr>
            <a:r>
              <a:rPr lang="en-GB" sz="2400" noProof="0" dirty="0" smtClean="0"/>
              <a:t>Responsibility </a:t>
            </a:r>
            <a:r>
              <a:rPr lang="en-GB" sz="2400" dirty="0"/>
              <a:t>→</a:t>
            </a:r>
            <a:r>
              <a:rPr lang="en-GB" sz="2400" noProof="0" dirty="0" smtClean="0"/>
              <a:t> </a:t>
            </a:r>
            <a:r>
              <a:rPr lang="en-GB" sz="2400" noProof="0" dirty="0"/>
              <a:t>appropriate </a:t>
            </a:r>
            <a:r>
              <a:rPr lang="en-GB" sz="2400" noProof="0" dirty="0" smtClean="0"/>
              <a:t>training;</a:t>
            </a:r>
          </a:p>
          <a:p>
            <a:pPr lvl="1">
              <a:spcAft>
                <a:spcPts val="600"/>
              </a:spcAft>
            </a:pPr>
            <a:r>
              <a:rPr lang="en-GB" sz="2400" noProof="0" dirty="0" smtClean="0"/>
              <a:t>Continuing training;</a:t>
            </a:r>
          </a:p>
          <a:p>
            <a:pPr marL="0" indent="0">
              <a:lnSpc>
                <a:spcPct val="90000"/>
              </a:lnSpc>
              <a:spcAft>
                <a:spcPts val="600"/>
              </a:spcAft>
              <a:buNone/>
            </a:pPr>
            <a:r>
              <a:rPr lang="en-GB" sz="2800" b="1" u="sng" dirty="0" smtClean="0">
                <a:solidFill>
                  <a:schemeClr val="tx1">
                    <a:lumMod val="60000"/>
                    <a:lumOff val="40000"/>
                  </a:schemeClr>
                </a:solidFill>
              </a:rPr>
              <a:t>Training policy and organization</a:t>
            </a:r>
          </a:p>
          <a:p>
            <a:pPr>
              <a:spcAft>
                <a:spcPts val="600"/>
              </a:spcAft>
            </a:pPr>
            <a:r>
              <a:rPr lang="en-GB" sz="2600" dirty="0" smtClean="0"/>
              <a:t>Overall training policy;</a:t>
            </a:r>
          </a:p>
          <a:p>
            <a:pPr lvl="1">
              <a:spcAft>
                <a:spcPts val="600"/>
              </a:spcAft>
            </a:pPr>
            <a:r>
              <a:rPr lang="en-GB" sz="2400" dirty="0" smtClean="0"/>
              <a:t>Known</a:t>
            </a:r>
            <a:r>
              <a:rPr lang="en-GB" sz="2400" dirty="0"/>
              <a:t>, understood and </a:t>
            </a:r>
            <a:r>
              <a:rPr lang="en-GB" sz="2400" dirty="0" smtClean="0"/>
              <a:t>supported;</a:t>
            </a:r>
          </a:p>
          <a:p>
            <a:pPr lvl="1">
              <a:spcAft>
                <a:spcPts val="600"/>
              </a:spcAft>
            </a:pPr>
            <a:r>
              <a:rPr lang="en-GB" sz="2400" dirty="0" smtClean="0"/>
              <a:t>Training </a:t>
            </a:r>
            <a:r>
              <a:rPr lang="en-GB" sz="2400" dirty="0"/>
              <a:t>plan →</a:t>
            </a:r>
            <a:r>
              <a:rPr lang="en-GB" sz="2400" dirty="0" smtClean="0"/>
              <a:t> </a:t>
            </a:r>
            <a:r>
              <a:rPr lang="en-GB" sz="2400" dirty="0"/>
              <a:t>long term needs and </a:t>
            </a:r>
            <a:r>
              <a:rPr lang="en-GB" sz="2400" dirty="0" smtClean="0"/>
              <a:t>goals;</a:t>
            </a:r>
            <a:endParaRPr lang="en-GB" sz="2400" dirty="0"/>
          </a:p>
          <a:p>
            <a:pPr>
              <a:spcAft>
                <a:spcPts val="600"/>
              </a:spcAft>
            </a:pPr>
            <a:r>
              <a:rPr lang="en-GB" sz="2600" dirty="0" smtClean="0"/>
              <a:t>Qualifications </a:t>
            </a:r>
            <a:r>
              <a:rPr lang="en-GB" sz="2600" dirty="0"/>
              <a:t>and training of external </a:t>
            </a:r>
            <a:r>
              <a:rPr lang="en-GB" sz="2600" dirty="0" smtClean="0"/>
              <a:t>personnel;</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36</a:t>
            </a:fld>
            <a:endParaRPr lang="sl-SI" dirty="0"/>
          </a:p>
        </p:txBody>
      </p:sp>
    </p:spTree>
    <p:extLst>
      <p:ext uri="{BB962C8B-B14F-4D97-AF65-F5344CB8AC3E}">
        <p14:creationId xmlns="" xmlns:p14="http://schemas.microsoft.com/office/powerpoint/2010/main" val="2038778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lstStyle/>
          <a:p>
            <a:r>
              <a:rPr lang="en-GB" dirty="0"/>
              <a:t>Training and qualification</a:t>
            </a:r>
            <a:endParaRPr lang="en-GB" noProof="0" dirty="0"/>
          </a:p>
        </p:txBody>
      </p:sp>
      <p:sp>
        <p:nvSpPr>
          <p:cNvPr id="3" name="Content Placeholder 2"/>
          <p:cNvSpPr>
            <a:spLocks noGrp="1"/>
          </p:cNvSpPr>
          <p:nvPr>
            <p:ph idx="1"/>
          </p:nvPr>
        </p:nvSpPr>
        <p:spPr>
          <a:xfrm>
            <a:off x="438150" y="1259999"/>
            <a:ext cx="8934450" cy="5083652"/>
          </a:xfrm>
        </p:spPr>
        <p:txBody>
          <a:bodyPr>
            <a:normAutofit fontScale="85000" lnSpcReduction="20000"/>
          </a:bodyPr>
          <a:lstStyle/>
          <a:p>
            <a:pPr marL="0" indent="0">
              <a:lnSpc>
                <a:spcPct val="110000"/>
              </a:lnSpc>
              <a:spcAft>
                <a:spcPts val="600"/>
              </a:spcAft>
              <a:buNone/>
            </a:pPr>
            <a:r>
              <a:rPr lang="en-GB" sz="3300" b="1" u="sng" dirty="0">
                <a:solidFill>
                  <a:schemeClr val="tx1">
                    <a:lumMod val="60000"/>
                    <a:lumOff val="40000"/>
                  </a:schemeClr>
                </a:solidFill>
              </a:rPr>
              <a:t>Quality of the training </a:t>
            </a:r>
            <a:r>
              <a:rPr lang="en-GB" sz="3300" b="1" u="sng" dirty="0" smtClean="0">
                <a:solidFill>
                  <a:schemeClr val="tx1">
                    <a:lumMod val="60000"/>
                    <a:lumOff val="40000"/>
                  </a:schemeClr>
                </a:solidFill>
              </a:rPr>
              <a:t>programmes</a:t>
            </a:r>
          </a:p>
          <a:p>
            <a:pPr>
              <a:spcAft>
                <a:spcPts val="600"/>
              </a:spcAft>
            </a:pPr>
            <a:r>
              <a:rPr lang="en-GB" sz="3100" dirty="0"/>
              <a:t>Performance based programmes for initial and continuing </a:t>
            </a:r>
            <a:r>
              <a:rPr lang="en-GB" sz="3100" dirty="0" smtClean="0"/>
              <a:t>training;</a:t>
            </a:r>
            <a:endParaRPr lang="en-GB" sz="3100" dirty="0"/>
          </a:p>
          <a:p>
            <a:pPr lvl="1">
              <a:spcAft>
                <a:spcPts val="600"/>
              </a:spcAft>
            </a:pPr>
            <a:r>
              <a:rPr lang="en-GB" dirty="0" smtClean="0"/>
              <a:t>Content </a:t>
            </a:r>
            <a:r>
              <a:rPr lang="en-GB" dirty="0"/>
              <a:t>→</a:t>
            </a:r>
            <a:r>
              <a:rPr lang="en-GB" dirty="0" smtClean="0"/>
              <a:t> </a:t>
            </a:r>
            <a:r>
              <a:rPr lang="en-GB" dirty="0"/>
              <a:t>based on a systematic </a:t>
            </a:r>
            <a:r>
              <a:rPr lang="en-GB" dirty="0" smtClean="0"/>
              <a:t>approach;</a:t>
            </a:r>
            <a:endParaRPr lang="en-GB" dirty="0"/>
          </a:p>
          <a:p>
            <a:pPr lvl="1">
              <a:spcAft>
                <a:spcPts val="600"/>
              </a:spcAft>
            </a:pPr>
            <a:r>
              <a:rPr lang="en-GB" dirty="0" smtClean="0"/>
              <a:t>Periods </a:t>
            </a:r>
            <a:r>
              <a:rPr lang="en-GB" dirty="0"/>
              <a:t>of formal training in the classroom</a:t>
            </a:r>
            <a:r>
              <a:rPr lang="en-GB" dirty="0" smtClean="0"/>
              <a:t>, intervals </a:t>
            </a:r>
            <a:r>
              <a:rPr lang="en-GB" dirty="0"/>
              <a:t>of simulator, or laboratory, or </a:t>
            </a:r>
            <a:r>
              <a:rPr lang="en-GB" dirty="0" smtClean="0"/>
              <a:t>workshop and practical </a:t>
            </a:r>
            <a:r>
              <a:rPr lang="en-GB" dirty="0"/>
              <a:t>training in the </a:t>
            </a:r>
            <a:r>
              <a:rPr lang="en-GB" dirty="0" smtClean="0"/>
              <a:t>plant;</a:t>
            </a:r>
            <a:endParaRPr lang="en-GB" dirty="0"/>
          </a:p>
          <a:p>
            <a:pPr marL="360000" lvl="1" indent="-360000" defTabSz="900000">
              <a:spcAft>
                <a:spcPts val="600"/>
              </a:spcAft>
              <a:buSzPct val="110000"/>
              <a:buFont typeface="Arial" panose="020B0604020202020204" pitchFamily="34" charset="0"/>
              <a:buChar char="•"/>
            </a:pPr>
            <a:r>
              <a:rPr lang="en-GB" sz="3100" dirty="0" smtClean="0"/>
              <a:t>Design </a:t>
            </a:r>
            <a:r>
              <a:rPr lang="en-GB" sz="3100" dirty="0"/>
              <a:t>of the programme →</a:t>
            </a:r>
            <a:r>
              <a:rPr lang="en-GB" sz="3100" dirty="0" smtClean="0"/>
              <a:t> updating;</a:t>
            </a:r>
            <a:endParaRPr lang="en-GB" sz="3100" dirty="0"/>
          </a:p>
          <a:p>
            <a:pPr marL="0" indent="0">
              <a:lnSpc>
                <a:spcPct val="110000"/>
              </a:lnSpc>
              <a:spcAft>
                <a:spcPts val="600"/>
              </a:spcAft>
              <a:buNone/>
            </a:pPr>
            <a:r>
              <a:rPr lang="en-GB" sz="3300" b="1" u="sng" dirty="0">
                <a:solidFill>
                  <a:schemeClr val="tx1">
                    <a:lumMod val="60000"/>
                    <a:lumOff val="40000"/>
                  </a:schemeClr>
                </a:solidFill>
              </a:rPr>
              <a:t>Training programmes for control room operators (CROs) and shift </a:t>
            </a:r>
            <a:r>
              <a:rPr lang="en-GB" sz="3300" b="1" u="sng" dirty="0" smtClean="0">
                <a:solidFill>
                  <a:schemeClr val="tx1">
                    <a:lumMod val="60000"/>
                    <a:lumOff val="40000"/>
                  </a:schemeClr>
                </a:solidFill>
              </a:rPr>
              <a:t>supervisors </a:t>
            </a:r>
            <a:r>
              <a:rPr lang="en-GB" sz="3300" b="1" u="sng" dirty="0">
                <a:solidFill>
                  <a:schemeClr val="tx1">
                    <a:lumMod val="60000"/>
                    <a:lumOff val="40000"/>
                  </a:schemeClr>
                </a:solidFill>
              </a:rPr>
              <a:t>(SSs</a:t>
            </a:r>
            <a:r>
              <a:rPr lang="en-GB" sz="3300" b="1" u="sng" dirty="0" smtClean="0">
                <a:solidFill>
                  <a:schemeClr val="tx1">
                    <a:lumMod val="60000"/>
                    <a:lumOff val="40000"/>
                  </a:schemeClr>
                </a:solidFill>
              </a:rPr>
              <a:t>)</a:t>
            </a:r>
          </a:p>
          <a:p>
            <a:pPr>
              <a:spcAft>
                <a:spcPts val="600"/>
              </a:spcAft>
            </a:pPr>
            <a:r>
              <a:rPr lang="en-GB" sz="3100" dirty="0" smtClean="0"/>
              <a:t>Develop </a:t>
            </a:r>
            <a:r>
              <a:rPr lang="en-GB" sz="3100" dirty="0"/>
              <a:t>and improve the competence to operate the </a:t>
            </a:r>
            <a:r>
              <a:rPr lang="en-GB" sz="3100" dirty="0" smtClean="0"/>
              <a:t>controls;</a:t>
            </a:r>
            <a:endParaRPr lang="en-GB" sz="3100" dirty="0"/>
          </a:p>
          <a:p>
            <a:pPr marL="360000" lvl="1">
              <a:spcBef>
                <a:spcPts val="600"/>
              </a:spcBef>
              <a:spcAft>
                <a:spcPts val="600"/>
              </a:spcAft>
              <a:buSzPct val="110000"/>
              <a:buFont typeface="Arial" panose="020B0604020202020204" pitchFamily="34" charset="0"/>
              <a:buChar char="•"/>
            </a:pPr>
            <a:r>
              <a:rPr lang="en-GB" sz="3100" dirty="0" smtClean="0"/>
              <a:t>Broad </a:t>
            </a:r>
            <a:r>
              <a:rPr lang="en-GB" sz="3100" dirty="0"/>
              <a:t>knowledge of the </a:t>
            </a:r>
            <a:r>
              <a:rPr lang="en-GB" sz="3100" dirty="0" smtClean="0"/>
              <a:t>fundamentals;</a:t>
            </a:r>
            <a:endParaRPr lang="en-GB" sz="31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37</a:t>
            </a:fld>
            <a:endParaRPr lang="sl-SI" dirty="0"/>
          </a:p>
        </p:txBody>
      </p:sp>
    </p:spTree>
    <p:extLst>
      <p:ext uri="{BB962C8B-B14F-4D97-AF65-F5344CB8AC3E}">
        <p14:creationId xmlns="" xmlns:p14="http://schemas.microsoft.com/office/powerpoint/2010/main" val="18965487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80000"/>
            <a:ext cx="8646600" cy="900000"/>
          </a:xfrm>
        </p:spPr>
        <p:txBody>
          <a:bodyPr/>
          <a:lstStyle/>
          <a:p>
            <a:r>
              <a:rPr lang="en-GB" dirty="0"/>
              <a:t>Training and qualification</a:t>
            </a:r>
            <a:endParaRPr lang="en-GB" noProof="0" dirty="0"/>
          </a:p>
        </p:txBody>
      </p:sp>
      <p:sp>
        <p:nvSpPr>
          <p:cNvPr id="3" name="Content Placeholder 2"/>
          <p:cNvSpPr>
            <a:spLocks noGrp="1"/>
          </p:cNvSpPr>
          <p:nvPr>
            <p:ph idx="1"/>
          </p:nvPr>
        </p:nvSpPr>
        <p:spPr>
          <a:xfrm>
            <a:off x="419100" y="1259998"/>
            <a:ext cx="9300900" cy="5121751"/>
          </a:xfrm>
        </p:spPr>
        <p:txBody>
          <a:bodyPr>
            <a:normAutofit/>
          </a:bodyPr>
          <a:lstStyle/>
          <a:p>
            <a:pPr marL="0" indent="0">
              <a:lnSpc>
                <a:spcPct val="110000"/>
              </a:lnSpc>
              <a:spcAft>
                <a:spcPts val="600"/>
              </a:spcAft>
              <a:buNone/>
            </a:pPr>
            <a:r>
              <a:rPr lang="en-GB" sz="2800" b="1" u="sng" dirty="0">
                <a:solidFill>
                  <a:schemeClr val="tx1">
                    <a:lumMod val="60000"/>
                    <a:lumOff val="40000"/>
                  </a:schemeClr>
                </a:solidFill>
              </a:rPr>
              <a:t>Training programmes for field operators</a:t>
            </a:r>
          </a:p>
          <a:p>
            <a:r>
              <a:rPr lang="en-GB" sz="2600" noProof="0" dirty="0" smtClean="0"/>
              <a:t>Develop</a:t>
            </a:r>
            <a:r>
              <a:rPr lang="en-GB" sz="2600" noProof="0" dirty="0"/>
              <a:t>, maintain and improve the knowledge and skills </a:t>
            </a:r>
            <a:r>
              <a:rPr lang="en-GB" sz="2600" dirty="0"/>
              <a:t>→</a:t>
            </a:r>
            <a:r>
              <a:rPr lang="en-GB" sz="2600" noProof="0" dirty="0" smtClean="0"/>
              <a:t> </a:t>
            </a:r>
            <a:r>
              <a:rPr lang="en-GB" sz="2600" noProof="0" dirty="0"/>
              <a:t>outside the control </a:t>
            </a:r>
            <a:r>
              <a:rPr lang="en-GB" sz="2600" noProof="0" dirty="0" smtClean="0"/>
              <a:t>room;</a:t>
            </a:r>
          </a:p>
          <a:p>
            <a:pPr lvl="1"/>
            <a:r>
              <a:rPr lang="en-GB" sz="2600" noProof="0" dirty="0" smtClean="0"/>
              <a:t>Programme </a:t>
            </a:r>
            <a:r>
              <a:rPr lang="en-GB" sz="2600" dirty="0"/>
              <a:t>→</a:t>
            </a:r>
            <a:r>
              <a:rPr lang="en-GB" sz="2600" noProof="0" dirty="0" smtClean="0"/>
              <a:t> </a:t>
            </a:r>
            <a:r>
              <a:rPr lang="en-GB" sz="2600" noProof="0" dirty="0"/>
              <a:t>similar as the programme for control </a:t>
            </a:r>
            <a:r>
              <a:rPr lang="en-GB" sz="2600" noProof="0" dirty="0" smtClean="0"/>
              <a:t>room</a:t>
            </a:r>
          </a:p>
          <a:p>
            <a:pPr marL="714375" lvl="1" indent="0">
              <a:buNone/>
            </a:pPr>
            <a:r>
              <a:rPr lang="en-GB" sz="2400" dirty="0"/>
              <a:t>→ </a:t>
            </a:r>
            <a:r>
              <a:rPr lang="en-GB" sz="2400" noProof="0" dirty="0" smtClean="0"/>
              <a:t>monitor performance </a:t>
            </a:r>
            <a:r>
              <a:rPr lang="en-GB" sz="2400" noProof="0" dirty="0"/>
              <a:t>and status,</a:t>
            </a:r>
          </a:p>
          <a:p>
            <a:pPr marL="0" indent="0">
              <a:lnSpc>
                <a:spcPct val="110000"/>
              </a:lnSpc>
              <a:spcAft>
                <a:spcPts val="600"/>
              </a:spcAft>
              <a:buNone/>
            </a:pPr>
            <a:r>
              <a:rPr lang="en-GB" sz="2800" b="1" u="sng" dirty="0" smtClean="0">
                <a:solidFill>
                  <a:schemeClr val="tx1">
                    <a:lumMod val="60000"/>
                    <a:lumOff val="40000"/>
                  </a:schemeClr>
                </a:solidFill>
              </a:rPr>
              <a:t>Training </a:t>
            </a:r>
            <a:r>
              <a:rPr lang="en-GB" sz="2800" b="1" u="sng" dirty="0">
                <a:solidFill>
                  <a:schemeClr val="tx1">
                    <a:lumMod val="60000"/>
                    <a:lumOff val="40000"/>
                  </a:schemeClr>
                </a:solidFill>
              </a:rPr>
              <a:t>programmes for maintenance personnel</a:t>
            </a:r>
            <a:endParaRPr lang="sl-SI" sz="2800" b="1" u="sng" dirty="0">
              <a:solidFill>
                <a:schemeClr val="tx1">
                  <a:lumMod val="60000"/>
                  <a:lumOff val="40000"/>
                </a:schemeClr>
              </a:solidFill>
            </a:endParaRPr>
          </a:p>
          <a:p>
            <a:r>
              <a:rPr lang="en-GB" sz="2600" dirty="0" smtClean="0"/>
              <a:t>Develop </a:t>
            </a:r>
            <a:r>
              <a:rPr lang="en-GB" sz="2600" dirty="0"/>
              <a:t>and maintain or improve the knowledge and skills →</a:t>
            </a:r>
            <a:r>
              <a:rPr lang="en-GB" sz="2600" dirty="0" smtClean="0"/>
              <a:t> </a:t>
            </a:r>
            <a:r>
              <a:rPr lang="en-GB" sz="2600" dirty="0"/>
              <a:t>for carrying out preventive and predictive </a:t>
            </a:r>
            <a:r>
              <a:rPr lang="en-GB" sz="2600" dirty="0" smtClean="0"/>
              <a:t>maintenance;</a:t>
            </a:r>
            <a:endParaRPr lang="en-GB" sz="2600" dirty="0"/>
          </a:p>
          <a:p>
            <a:r>
              <a:rPr lang="en-GB" sz="2600" dirty="0" smtClean="0"/>
              <a:t>Experience </a:t>
            </a:r>
            <a:r>
              <a:rPr lang="en-GB" sz="2600" dirty="0"/>
              <a:t>of faults and hazards → </a:t>
            </a:r>
            <a:r>
              <a:rPr lang="en-GB" sz="2600" dirty="0" smtClean="0"/>
              <a:t>reviewed </a:t>
            </a:r>
            <a:r>
              <a:rPr lang="en-GB" sz="2600" dirty="0"/>
              <a:t>and incorporated into training </a:t>
            </a:r>
            <a:r>
              <a:rPr lang="en-GB" sz="2600" dirty="0" smtClean="0"/>
              <a:t>programmes;</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38</a:t>
            </a:fld>
            <a:endParaRPr lang="sl-SI" dirty="0"/>
          </a:p>
        </p:txBody>
      </p:sp>
    </p:spTree>
    <p:extLst>
      <p:ext uri="{BB962C8B-B14F-4D97-AF65-F5344CB8AC3E}">
        <p14:creationId xmlns="" xmlns:p14="http://schemas.microsoft.com/office/powerpoint/2010/main" val="37760996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a:t>Training and qualification</a:t>
            </a:r>
            <a:endParaRPr lang="en-GB" noProof="0" dirty="0"/>
          </a:p>
        </p:txBody>
      </p:sp>
      <p:sp>
        <p:nvSpPr>
          <p:cNvPr id="3" name="Content Placeholder 2"/>
          <p:cNvSpPr>
            <a:spLocks noGrp="1"/>
          </p:cNvSpPr>
          <p:nvPr>
            <p:ph idx="1"/>
          </p:nvPr>
        </p:nvSpPr>
        <p:spPr>
          <a:xfrm>
            <a:off x="438150" y="1259999"/>
            <a:ext cx="8915400" cy="4702651"/>
          </a:xfrm>
        </p:spPr>
        <p:txBody>
          <a:bodyPr rIns="36000">
            <a:normAutofit fontScale="85000" lnSpcReduction="10000"/>
          </a:bodyPr>
          <a:lstStyle/>
          <a:p>
            <a:pPr marL="0" indent="0">
              <a:lnSpc>
                <a:spcPct val="120000"/>
              </a:lnSpc>
              <a:spcAft>
                <a:spcPts val="600"/>
              </a:spcAft>
              <a:buNone/>
            </a:pPr>
            <a:r>
              <a:rPr lang="en-GB" sz="3300" b="1" u="sng" dirty="0">
                <a:solidFill>
                  <a:schemeClr val="tx1">
                    <a:lumMod val="60000"/>
                    <a:lumOff val="40000"/>
                  </a:schemeClr>
                </a:solidFill>
              </a:rPr>
              <a:t>Training programmes for technical plant support personnel</a:t>
            </a:r>
          </a:p>
          <a:p>
            <a:r>
              <a:rPr lang="en-GB" sz="3100" noProof="0" dirty="0" smtClean="0"/>
              <a:t>Knowledge </a:t>
            </a:r>
            <a:r>
              <a:rPr lang="en-GB" sz="3100" noProof="0" dirty="0"/>
              <a:t>and </a:t>
            </a:r>
            <a:r>
              <a:rPr lang="en-GB" sz="3100" noProof="0" dirty="0" smtClean="0"/>
              <a:t>skills to </a:t>
            </a:r>
            <a:r>
              <a:rPr lang="en-GB" sz="3100" noProof="0" dirty="0"/>
              <a:t>support safe and reliable plant </a:t>
            </a:r>
            <a:r>
              <a:rPr lang="en-GB" sz="3100" noProof="0" dirty="0" smtClean="0"/>
              <a:t>operation</a:t>
            </a:r>
          </a:p>
          <a:p>
            <a:pPr lvl="1"/>
            <a:r>
              <a:rPr lang="en-GB" noProof="0" dirty="0" smtClean="0"/>
              <a:t>plant </a:t>
            </a:r>
            <a:r>
              <a:rPr lang="en-GB" noProof="0" dirty="0"/>
              <a:t>systems and </a:t>
            </a:r>
            <a:r>
              <a:rPr lang="en-GB" noProof="0" dirty="0" smtClean="0"/>
              <a:t>operational methods</a:t>
            </a:r>
            <a:r>
              <a:rPr lang="en-GB" dirty="0" smtClean="0"/>
              <a:t>;</a:t>
            </a:r>
            <a:endParaRPr lang="en-GB" noProof="0" dirty="0" smtClean="0"/>
          </a:p>
          <a:p>
            <a:pPr lvl="1"/>
            <a:r>
              <a:rPr lang="en-GB" noProof="0" dirty="0" smtClean="0"/>
              <a:t>operational features</a:t>
            </a:r>
          </a:p>
          <a:p>
            <a:pPr marL="0" indent="0">
              <a:lnSpc>
                <a:spcPct val="120000"/>
              </a:lnSpc>
              <a:spcAft>
                <a:spcPts val="600"/>
              </a:spcAft>
              <a:buNone/>
            </a:pPr>
            <a:r>
              <a:rPr lang="en-GB" sz="3300" b="1" u="sng" dirty="0" smtClean="0">
                <a:solidFill>
                  <a:schemeClr val="tx1">
                    <a:lumMod val="60000"/>
                    <a:lumOff val="40000"/>
                  </a:schemeClr>
                </a:solidFill>
              </a:rPr>
              <a:t>Training </a:t>
            </a:r>
            <a:r>
              <a:rPr lang="en-GB" sz="3300" b="1" u="sng" dirty="0">
                <a:solidFill>
                  <a:schemeClr val="tx1">
                    <a:lumMod val="60000"/>
                    <a:lumOff val="40000"/>
                  </a:schemeClr>
                </a:solidFill>
              </a:rPr>
              <a:t>programmes for management and supervisory </a:t>
            </a:r>
            <a:r>
              <a:rPr lang="en-GB" sz="3300" b="1" u="sng" dirty="0" smtClean="0">
                <a:solidFill>
                  <a:schemeClr val="tx1">
                    <a:lumMod val="60000"/>
                    <a:lumOff val="40000"/>
                  </a:schemeClr>
                </a:solidFill>
              </a:rPr>
              <a:t>personnel</a:t>
            </a:r>
          </a:p>
          <a:p>
            <a:r>
              <a:rPr lang="en-GB" sz="3100" dirty="0" smtClean="0"/>
              <a:t>Adequate </a:t>
            </a:r>
            <a:r>
              <a:rPr lang="en-GB" sz="3100" dirty="0"/>
              <a:t>number of experienced and qualified </a:t>
            </a:r>
            <a:r>
              <a:rPr lang="en-GB" sz="3100" dirty="0" smtClean="0"/>
              <a:t>staff;</a:t>
            </a:r>
            <a:endParaRPr lang="en-GB" sz="3100" dirty="0"/>
          </a:p>
          <a:p>
            <a:r>
              <a:rPr lang="en-GB" sz="3100" dirty="0" smtClean="0"/>
              <a:t>Understanding </a:t>
            </a:r>
            <a:r>
              <a:rPr lang="en-GB" sz="3100" dirty="0"/>
              <a:t>of relevant standards, rules and </a:t>
            </a:r>
            <a:r>
              <a:rPr lang="en-GB" sz="3100" dirty="0" smtClean="0"/>
              <a:t>regulations</a:t>
            </a:r>
            <a:endParaRPr lang="en-GB" sz="31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39</a:t>
            </a:fld>
            <a:endParaRPr lang="sl-SI" dirty="0"/>
          </a:p>
        </p:txBody>
      </p:sp>
    </p:spTree>
    <p:extLst>
      <p:ext uri="{BB962C8B-B14F-4D97-AF65-F5344CB8AC3E}">
        <p14:creationId xmlns="" xmlns:p14="http://schemas.microsoft.com/office/powerpoint/2010/main" val="786803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80000"/>
            <a:ext cx="8456100" cy="900000"/>
          </a:xfrm>
        </p:spPr>
        <p:txBody>
          <a:bodyPr/>
          <a:lstStyle/>
          <a:p>
            <a:r>
              <a:rPr lang="hu-HU" dirty="0" smtClean="0">
                <a:solidFill>
                  <a:schemeClr val="tx1">
                    <a:lumMod val="75000"/>
                  </a:schemeClr>
                </a:solidFill>
              </a:rPr>
              <a:t>Contents</a:t>
            </a:r>
            <a:endParaRPr lang="en-GB" dirty="0" smtClean="0">
              <a:solidFill>
                <a:schemeClr val="tx1">
                  <a:lumMod val="75000"/>
                </a:schemeClr>
              </a:solidFill>
            </a:endParaRPr>
          </a:p>
        </p:txBody>
      </p:sp>
      <p:sp>
        <p:nvSpPr>
          <p:cNvPr id="3" name="Content Placeholder 2"/>
          <p:cNvSpPr>
            <a:spLocks noGrp="1"/>
          </p:cNvSpPr>
          <p:nvPr>
            <p:ph idx="1"/>
          </p:nvPr>
        </p:nvSpPr>
        <p:spPr>
          <a:xfrm>
            <a:off x="704850" y="1259999"/>
            <a:ext cx="9015150" cy="5099858"/>
          </a:xfrm>
        </p:spPr>
        <p:txBody>
          <a:bodyPr>
            <a:normAutofit/>
          </a:bodyPr>
          <a:lstStyle/>
          <a:p>
            <a:pPr fontAlgn="base">
              <a:spcAft>
                <a:spcPct val="0"/>
              </a:spcAft>
              <a:buClrTx/>
              <a:buSzTx/>
            </a:pPr>
            <a:r>
              <a:rPr lang="en-GB" sz="2600" dirty="0" smtClean="0">
                <a:solidFill>
                  <a:schemeClr val="tx1">
                    <a:lumMod val="50000"/>
                  </a:schemeClr>
                </a:solidFill>
              </a:rPr>
              <a:t>List general requirements for maintenance, testing, surveillance and inspection in the nuclear power plant</a:t>
            </a:r>
          </a:p>
          <a:p>
            <a:pPr fontAlgn="base">
              <a:spcAft>
                <a:spcPct val="0"/>
              </a:spcAft>
              <a:buClrTx/>
              <a:buSzTx/>
            </a:pPr>
            <a:r>
              <a:rPr lang="en-GB" sz="2600" dirty="0" smtClean="0">
                <a:solidFill>
                  <a:schemeClr val="tx1">
                    <a:lumMod val="50000"/>
                  </a:schemeClr>
                </a:solidFill>
              </a:rPr>
              <a:t>Define the term ˝Plant modification˝</a:t>
            </a:r>
          </a:p>
          <a:p>
            <a:pPr fontAlgn="base">
              <a:spcAft>
                <a:spcPct val="0"/>
              </a:spcAft>
              <a:buClrTx/>
              <a:buSzTx/>
            </a:pPr>
            <a:r>
              <a:rPr lang="en-GB" sz="2600" dirty="0" smtClean="0">
                <a:solidFill>
                  <a:schemeClr val="tx1">
                    <a:lumMod val="50000"/>
                  </a:schemeClr>
                </a:solidFill>
              </a:rPr>
              <a:t>Explain the radiation protection and radioactive waste management in the nuclear power plant</a:t>
            </a:r>
          </a:p>
          <a:p>
            <a:pPr fontAlgn="base">
              <a:spcAft>
                <a:spcPct val="0"/>
              </a:spcAft>
            </a:pPr>
            <a:r>
              <a:rPr lang="en-GB" sz="2600" dirty="0" smtClean="0">
                <a:solidFill>
                  <a:schemeClr val="tx1">
                    <a:lumMod val="50000"/>
                  </a:schemeClr>
                </a:solidFill>
              </a:rPr>
              <a:t>Define the purpose of the control of records and reports</a:t>
            </a:r>
          </a:p>
          <a:p>
            <a:pPr fontAlgn="base">
              <a:spcAft>
                <a:spcPct val="0"/>
              </a:spcAft>
            </a:pPr>
            <a:r>
              <a:rPr lang="en-GB" sz="2600" dirty="0" smtClean="0">
                <a:solidFill>
                  <a:schemeClr val="tx1">
                    <a:lumMod val="50000"/>
                  </a:schemeClr>
                </a:solidFill>
              </a:rPr>
              <a:t>Define the purpose of the periodic safety review in the nuclear power plant</a:t>
            </a:r>
          </a:p>
          <a:p>
            <a:pPr fontAlgn="base">
              <a:spcAft>
                <a:spcPct val="0"/>
              </a:spcAft>
            </a:pPr>
            <a:r>
              <a:rPr lang="en-GB" sz="2600" dirty="0" smtClean="0">
                <a:solidFill>
                  <a:schemeClr val="tx1">
                    <a:lumMod val="50000"/>
                  </a:schemeClr>
                </a:solidFill>
              </a:rPr>
              <a:t>State importance of nuclear power plant operation for decommissioning</a:t>
            </a:r>
          </a:p>
          <a:p>
            <a:pPr fontAlgn="base">
              <a:spcAft>
                <a:spcPct val="0"/>
              </a:spcAft>
              <a:buClrTx/>
              <a:buSzTx/>
            </a:pPr>
            <a:endParaRPr lang="en-GB" sz="2600" dirty="0" smtClean="0">
              <a:solidFill>
                <a:schemeClr val="tx1">
                  <a:lumMod val="50000"/>
                </a:schemeClr>
              </a:solidFill>
            </a:endParaRPr>
          </a:p>
          <a:p>
            <a:endParaRPr lang="en-GB" sz="2800" dirty="0">
              <a:solidFill>
                <a:schemeClr val="tx1">
                  <a:lumMod val="50000"/>
                </a:schemeClr>
              </a:solidFill>
            </a:endParaRPr>
          </a:p>
        </p:txBody>
      </p:sp>
      <p:sp>
        <p:nvSpPr>
          <p:cNvPr id="4" name="Date Placeholder 3"/>
          <p:cNvSpPr>
            <a:spLocks noGrp="1"/>
          </p:cNvSpPr>
          <p:nvPr>
            <p:ph type="dt" sz="half" idx="10"/>
          </p:nvPr>
        </p:nvSpPr>
        <p:spPr/>
        <p:txBody>
          <a:bodyPr/>
          <a:lstStyle/>
          <a:p>
            <a:pPr algn="ctr"/>
            <a:r>
              <a:rPr lang="en-US" dirty="0"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4</a:t>
            </a:fld>
            <a:endParaRPr lang="en-US" dirty="0"/>
          </a:p>
        </p:txBody>
      </p:sp>
    </p:spTree>
    <p:extLst>
      <p:ext uri="{BB962C8B-B14F-4D97-AF65-F5344CB8AC3E}">
        <p14:creationId xmlns="" xmlns:p14="http://schemas.microsoft.com/office/powerpoint/2010/main" val="31773152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lstStyle/>
          <a:p>
            <a:r>
              <a:rPr lang="en-GB" dirty="0"/>
              <a:t>Training and qualification</a:t>
            </a:r>
            <a:endParaRPr lang="en-GB" noProof="0" dirty="0"/>
          </a:p>
        </p:txBody>
      </p:sp>
      <p:sp>
        <p:nvSpPr>
          <p:cNvPr id="3" name="Content Placeholder 2"/>
          <p:cNvSpPr>
            <a:spLocks noGrp="1"/>
          </p:cNvSpPr>
          <p:nvPr>
            <p:ph idx="1"/>
          </p:nvPr>
        </p:nvSpPr>
        <p:spPr>
          <a:xfrm>
            <a:off x="438150" y="1259999"/>
            <a:ext cx="9281850" cy="5045551"/>
          </a:xfrm>
        </p:spPr>
        <p:txBody>
          <a:bodyPr lIns="90000" rIns="90000">
            <a:normAutofit/>
          </a:bodyPr>
          <a:lstStyle/>
          <a:p>
            <a:pPr marL="0" indent="0">
              <a:lnSpc>
                <a:spcPct val="110000"/>
              </a:lnSpc>
              <a:spcAft>
                <a:spcPts val="600"/>
              </a:spcAft>
              <a:buNone/>
            </a:pPr>
            <a:r>
              <a:rPr lang="en-GB" sz="2800" b="1" u="sng" dirty="0">
                <a:solidFill>
                  <a:schemeClr val="tx1">
                    <a:lumMod val="60000"/>
                    <a:lumOff val="40000"/>
                  </a:schemeClr>
                </a:solidFill>
              </a:rPr>
              <a:t>Training programmes for training group personnel</a:t>
            </a:r>
          </a:p>
          <a:p>
            <a:pPr>
              <a:spcAft>
                <a:spcPts val="600"/>
              </a:spcAft>
            </a:pPr>
            <a:r>
              <a:rPr lang="en-GB" sz="2600" noProof="0" dirty="0" smtClean="0"/>
              <a:t>Training commensurate with duties and responsibilities</a:t>
            </a:r>
          </a:p>
          <a:p>
            <a:pPr lvl="1">
              <a:spcAft>
                <a:spcPts val="600"/>
              </a:spcAft>
            </a:pPr>
            <a:r>
              <a:rPr lang="en-GB" sz="2400" noProof="0" dirty="0" smtClean="0"/>
              <a:t>training instructors </a:t>
            </a:r>
            <a:r>
              <a:rPr lang="en-GB" sz="2400" dirty="0"/>
              <a:t>→</a:t>
            </a:r>
            <a:r>
              <a:rPr lang="en-GB" sz="2400" noProof="0" dirty="0" smtClean="0"/>
              <a:t> technically competent and have credibility,</a:t>
            </a:r>
          </a:p>
          <a:p>
            <a:pPr lvl="1">
              <a:spcAft>
                <a:spcPts val="600"/>
              </a:spcAft>
            </a:pPr>
            <a:r>
              <a:rPr lang="en-GB" sz="2400" noProof="0" dirty="0" smtClean="0"/>
              <a:t>understand all aspects of the content,</a:t>
            </a:r>
          </a:p>
          <a:p>
            <a:pPr lvl="1">
              <a:spcAft>
                <a:spcPts val="600"/>
              </a:spcAft>
            </a:pPr>
            <a:r>
              <a:rPr lang="en-GB" sz="2400" noProof="0" dirty="0" smtClean="0"/>
              <a:t>maintain </a:t>
            </a:r>
            <a:r>
              <a:rPr lang="en-GB" sz="2400" dirty="0"/>
              <a:t>→</a:t>
            </a:r>
            <a:r>
              <a:rPr lang="en-GB" sz="2400" noProof="0" dirty="0" smtClean="0"/>
              <a:t> technical and instructional competence;</a:t>
            </a:r>
          </a:p>
          <a:p>
            <a:pPr marL="0" indent="0">
              <a:lnSpc>
                <a:spcPct val="110000"/>
              </a:lnSpc>
              <a:spcAft>
                <a:spcPts val="600"/>
              </a:spcAft>
              <a:buNone/>
            </a:pPr>
            <a:r>
              <a:rPr lang="en-GB" sz="2800" b="1" u="sng" dirty="0">
                <a:solidFill>
                  <a:schemeClr val="tx1">
                    <a:lumMod val="60000"/>
                    <a:lumOff val="40000"/>
                  </a:schemeClr>
                </a:solidFill>
              </a:rPr>
              <a:t>General employee training (GET</a:t>
            </a:r>
            <a:r>
              <a:rPr lang="en-GB" sz="2800" b="1" u="sng" dirty="0" smtClean="0">
                <a:solidFill>
                  <a:schemeClr val="tx1">
                    <a:lumMod val="60000"/>
                    <a:lumOff val="40000"/>
                  </a:schemeClr>
                </a:solidFill>
              </a:rPr>
              <a:t>)</a:t>
            </a:r>
          </a:p>
          <a:p>
            <a:pPr>
              <a:spcAft>
                <a:spcPts val="600"/>
              </a:spcAft>
            </a:pPr>
            <a:r>
              <a:rPr lang="en-GB" sz="2600" dirty="0"/>
              <a:t>All new employees →</a:t>
            </a:r>
            <a:r>
              <a:rPr lang="en-GB" sz="2600" dirty="0" smtClean="0"/>
              <a:t> </a:t>
            </a:r>
            <a:r>
              <a:rPr lang="en-GB" sz="2600" dirty="0"/>
              <a:t>introduced into the organization and their work </a:t>
            </a:r>
            <a:r>
              <a:rPr lang="en-GB" sz="2600" dirty="0" smtClean="0"/>
              <a:t>environment;</a:t>
            </a:r>
          </a:p>
          <a:p>
            <a:pPr marL="360000" lvl="1">
              <a:spcBef>
                <a:spcPts val="600"/>
              </a:spcBef>
              <a:spcAft>
                <a:spcPts val="600"/>
              </a:spcAft>
              <a:buSzPct val="110000"/>
              <a:buFont typeface="Arial" panose="020B0604020202020204" pitchFamily="34" charset="0"/>
              <a:buChar char="•"/>
            </a:pPr>
            <a:r>
              <a:rPr lang="en-GB" sz="2600" dirty="0"/>
              <a:t>Refresher training →</a:t>
            </a:r>
            <a:r>
              <a:rPr lang="en-GB" sz="2600" dirty="0" smtClean="0"/>
              <a:t> periodically;</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40</a:t>
            </a:fld>
            <a:endParaRPr lang="sl-SI" dirty="0"/>
          </a:p>
        </p:txBody>
      </p:sp>
    </p:spTree>
    <p:extLst>
      <p:ext uri="{BB962C8B-B14F-4D97-AF65-F5344CB8AC3E}">
        <p14:creationId xmlns="" xmlns:p14="http://schemas.microsoft.com/office/powerpoint/2010/main" val="3711923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80000"/>
            <a:ext cx="8646600" cy="900000"/>
          </a:xfrm>
        </p:spPr>
        <p:txBody>
          <a:bodyPr>
            <a:normAutofit/>
          </a:bodyPr>
          <a:lstStyle/>
          <a:p>
            <a:r>
              <a:rPr lang="en-GB" noProof="0" dirty="0" smtClean="0"/>
              <a:t>Operations</a:t>
            </a:r>
            <a:endParaRPr lang="en-GB" noProof="0" dirty="0"/>
          </a:p>
        </p:txBody>
      </p:sp>
      <p:sp>
        <p:nvSpPr>
          <p:cNvPr id="3" name="Content Placeholder 2"/>
          <p:cNvSpPr>
            <a:spLocks noGrp="1"/>
          </p:cNvSpPr>
          <p:nvPr>
            <p:ph idx="1"/>
          </p:nvPr>
        </p:nvSpPr>
        <p:spPr>
          <a:xfrm>
            <a:off x="533400" y="1259999"/>
            <a:ext cx="9186600" cy="5083651"/>
          </a:xfrm>
        </p:spPr>
        <p:txBody>
          <a:bodyPr>
            <a:normAutofit/>
          </a:bodyPr>
          <a:lstStyle/>
          <a:p>
            <a:pPr>
              <a:spcAft>
                <a:spcPts val="600"/>
              </a:spcAft>
            </a:pPr>
            <a:r>
              <a:rPr lang="en-GB" sz="2600" dirty="0"/>
              <a:t>Operations involve activities that supervise the operating </a:t>
            </a:r>
            <a:r>
              <a:rPr lang="en-GB" sz="2600" dirty="0" smtClean="0"/>
              <a:t>group.</a:t>
            </a:r>
          </a:p>
          <a:p>
            <a:pPr lvl="1">
              <a:spcAft>
                <a:spcPts val="600"/>
              </a:spcAft>
            </a:pPr>
            <a:r>
              <a:rPr lang="en-GB" sz="2400" noProof="0" dirty="0" smtClean="0"/>
              <a:t>Main </a:t>
            </a:r>
            <a:r>
              <a:rPr lang="en-GB" sz="2400" noProof="0" dirty="0"/>
              <a:t>function </a:t>
            </a:r>
            <a:r>
              <a:rPr lang="en-GB" sz="2400" dirty="0"/>
              <a:t>→</a:t>
            </a:r>
            <a:r>
              <a:rPr lang="en-GB" sz="2400" noProof="0" dirty="0" smtClean="0"/>
              <a:t> safe </a:t>
            </a:r>
            <a:r>
              <a:rPr lang="en-GB" sz="2400" noProof="0" dirty="0"/>
              <a:t>and </a:t>
            </a:r>
            <a:r>
              <a:rPr lang="en-GB" sz="2400" noProof="0" dirty="0" smtClean="0"/>
              <a:t>efficient operation;</a:t>
            </a:r>
          </a:p>
          <a:p>
            <a:pPr lvl="1">
              <a:spcAft>
                <a:spcPts val="600"/>
              </a:spcAft>
            </a:pPr>
            <a:r>
              <a:rPr lang="en-GB" sz="2400" noProof="0" dirty="0" smtClean="0"/>
              <a:t>Direct </a:t>
            </a:r>
            <a:r>
              <a:rPr lang="en-GB" sz="2400" noProof="0" dirty="0"/>
              <a:t>impact on the reactor </a:t>
            </a:r>
            <a:r>
              <a:rPr lang="en-GB" sz="2400" noProof="0" dirty="0" smtClean="0"/>
              <a:t>operation;</a:t>
            </a:r>
          </a:p>
          <a:p>
            <a:pPr lvl="1">
              <a:spcAft>
                <a:spcPts val="600"/>
              </a:spcAft>
            </a:pPr>
            <a:r>
              <a:rPr lang="en-GB" sz="2400" dirty="0"/>
              <a:t>Group →</a:t>
            </a:r>
            <a:r>
              <a:rPr lang="en-GB" sz="2400" dirty="0" smtClean="0"/>
              <a:t> </a:t>
            </a:r>
            <a:r>
              <a:rPr lang="en-GB" sz="2400" noProof="0" dirty="0"/>
              <a:t>composed of shift crews and supporting </a:t>
            </a:r>
            <a:r>
              <a:rPr lang="en-GB" sz="2400" noProof="0" dirty="0" smtClean="0"/>
              <a:t>staff;</a:t>
            </a:r>
          </a:p>
          <a:p>
            <a:pPr marL="0" indent="0">
              <a:lnSpc>
                <a:spcPct val="110000"/>
              </a:lnSpc>
              <a:spcAft>
                <a:spcPts val="600"/>
              </a:spcAft>
              <a:buNone/>
            </a:pPr>
            <a:r>
              <a:rPr lang="en-GB" sz="2800" b="1" u="sng" dirty="0" smtClean="0">
                <a:solidFill>
                  <a:schemeClr val="tx1">
                    <a:lumMod val="60000"/>
                    <a:lumOff val="40000"/>
                  </a:schemeClr>
                </a:solidFill>
              </a:rPr>
              <a:t>Organization </a:t>
            </a:r>
            <a:r>
              <a:rPr lang="en-GB" sz="2800" b="1" u="sng" dirty="0">
                <a:solidFill>
                  <a:schemeClr val="tx1">
                    <a:lumMod val="60000"/>
                    <a:lumOff val="40000"/>
                  </a:schemeClr>
                </a:solidFill>
              </a:rPr>
              <a:t>and functions</a:t>
            </a:r>
            <a:endParaRPr lang="sl-SI" sz="2800" b="1" u="sng" dirty="0">
              <a:solidFill>
                <a:schemeClr val="tx1">
                  <a:lumMod val="60000"/>
                  <a:lumOff val="40000"/>
                </a:schemeClr>
              </a:solidFill>
            </a:endParaRPr>
          </a:p>
          <a:p>
            <a:pPr>
              <a:spcAft>
                <a:spcPts val="600"/>
              </a:spcAft>
            </a:pPr>
            <a:r>
              <a:rPr lang="en-GB" sz="2600" dirty="0" smtClean="0"/>
              <a:t>Safe </a:t>
            </a:r>
            <a:r>
              <a:rPr lang="en-GB" sz="2600" dirty="0"/>
              <a:t>and conservative operation of the </a:t>
            </a:r>
            <a:r>
              <a:rPr lang="en-GB" sz="2600" dirty="0" smtClean="0"/>
              <a:t>NPP;</a:t>
            </a:r>
            <a:endParaRPr lang="en-GB" sz="2600" dirty="0"/>
          </a:p>
          <a:p>
            <a:pPr>
              <a:spcAft>
                <a:spcPts val="600"/>
              </a:spcAft>
            </a:pPr>
            <a:r>
              <a:rPr lang="en-GB" sz="2600" dirty="0"/>
              <a:t>Number of operations personnel must be </a:t>
            </a:r>
            <a:r>
              <a:rPr lang="en-GB" sz="2600" dirty="0" smtClean="0"/>
              <a:t>sufficient;</a:t>
            </a:r>
            <a:endParaRPr lang="en-GB" sz="2600" dirty="0"/>
          </a:p>
          <a:p>
            <a:pPr>
              <a:spcAft>
                <a:spcPts val="600"/>
              </a:spcAft>
            </a:pPr>
            <a:r>
              <a:rPr lang="en-GB" sz="2600" dirty="0" smtClean="0"/>
              <a:t>Operations </a:t>
            </a:r>
            <a:r>
              <a:rPr lang="en-GB" sz="2600" dirty="0"/>
              <a:t>goals and objectives →</a:t>
            </a:r>
            <a:r>
              <a:rPr lang="en-GB" sz="2600" dirty="0" smtClean="0"/>
              <a:t> </a:t>
            </a:r>
            <a:r>
              <a:rPr lang="en-GB" sz="2600" dirty="0"/>
              <a:t>written and </a:t>
            </a:r>
            <a:r>
              <a:rPr lang="en-GB" sz="2600" dirty="0" smtClean="0"/>
              <a:t>defined;</a:t>
            </a:r>
            <a:endParaRPr lang="en-GB" sz="2600" dirty="0"/>
          </a:p>
          <a:p>
            <a:pPr>
              <a:spcAft>
                <a:spcPts val="600"/>
              </a:spcAft>
            </a:pPr>
            <a:r>
              <a:rPr lang="en-GB" sz="2600" dirty="0"/>
              <a:t>Plant management →</a:t>
            </a:r>
            <a:r>
              <a:rPr lang="en-GB" sz="2600" dirty="0" smtClean="0"/>
              <a:t> </a:t>
            </a:r>
            <a:r>
              <a:rPr lang="en-GB" sz="2600" dirty="0"/>
              <a:t>committed to nuclear </a:t>
            </a:r>
            <a:r>
              <a:rPr lang="en-GB" sz="2600" dirty="0" smtClean="0"/>
              <a:t>safety;</a:t>
            </a:r>
            <a:endParaRPr lang="en-GB" sz="26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41</a:t>
            </a:fld>
            <a:endParaRPr lang="sl-SI" dirty="0"/>
          </a:p>
        </p:txBody>
      </p:sp>
    </p:spTree>
    <p:extLst>
      <p:ext uri="{BB962C8B-B14F-4D97-AF65-F5344CB8AC3E}">
        <p14:creationId xmlns="" xmlns:p14="http://schemas.microsoft.com/office/powerpoint/2010/main" val="3789929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80000"/>
            <a:ext cx="8799000" cy="900000"/>
          </a:xfrm>
        </p:spPr>
        <p:txBody>
          <a:bodyPr/>
          <a:lstStyle/>
          <a:p>
            <a:r>
              <a:rPr lang="en-GB" dirty="0"/>
              <a:t>Operations</a:t>
            </a:r>
            <a:endParaRPr lang="en-GB" noProof="0" dirty="0"/>
          </a:p>
        </p:txBody>
      </p:sp>
      <p:sp>
        <p:nvSpPr>
          <p:cNvPr id="3" name="Content Placeholder 2"/>
          <p:cNvSpPr>
            <a:spLocks noGrp="1"/>
          </p:cNvSpPr>
          <p:nvPr>
            <p:ph idx="1"/>
          </p:nvPr>
        </p:nvSpPr>
        <p:spPr>
          <a:xfrm>
            <a:off x="361950" y="1259998"/>
            <a:ext cx="9358050" cy="5178901"/>
          </a:xfrm>
        </p:spPr>
        <p:txBody>
          <a:bodyPr>
            <a:normAutofit/>
          </a:bodyPr>
          <a:lstStyle/>
          <a:p>
            <a:pPr marL="0" indent="0">
              <a:lnSpc>
                <a:spcPct val="130000"/>
              </a:lnSpc>
              <a:spcAft>
                <a:spcPts val="600"/>
              </a:spcAft>
              <a:buNone/>
            </a:pPr>
            <a:r>
              <a:rPr lang="en-GB" sz="2800" b="1" u="sng" dirty="0">
                <a:solidFill>
                  <a:schemeClr val="tx1">
                    <a:lumMod val="60000"/>
                    <a:lumOff val="40000"/>
                  </a:schemeClr>
                </a:solidFill>
              </a:rPr>
              <a:t>Operations facilities and operator aids</a:t>
            </a:r>
          </a:p>
          <a:p>
            <a:r>
              <a:rPr lang="en-GB" sz="2600" noProof="0" dirty="0" smtClean="0"/>
              <a:t>Facilities </a:t>
            </a:r>
            <a:r>
              <a:rPr lang="en-GB" sz="2600" noProof="0" dirty="0"/>
              <a:t>and equipment </a:t>
            </a:r>
            <a:r>
              <a:rPr lang="en-GB" sz="2600" dirty="0"/>
              <a:t>→</a:t>
            </a:r>
            <a:r>
              <a:rPr lang="en-GB" sz="2600" noProof="0" dirty="0" smtClean="0"/>
              <a:t> </a:t>
            </a:r>
            <a:r>
              <a:rPr lang="en-GB" sz="2600" noProof="0" dirty="0"/>
              <a:t>well maintained and </a:t>
            </a:r>
            <a:r>
              <a:rPr lang="en-GB" sz="2600" noProof="0" dirty="0" smtClean="0"/>
              <a:t>adequate;</a:t>
            </a:r>
          </a:p>
          <a:p>
            <a:pPr marL="0" indent="0">
              <a:lnSpc>
                <a:spcPct val="130000"/>
              </a:lnSpc>
              <a:spcAft>
                <a:spcPts val="600"/>
              </a:spcAft>
              <a:buNone/>
            </a:pPr>
            <a:r>
              <a:rPr lang="en-GB" sz="2800" b="1" u="sng" dirty="0" smtClean="0">
                <a:solidFill>
                  <a:schemeClr val="tx1">
                    <a:lumMod val="60000"/>
                    <a:lumOff val="40000"/>
                  </a:schemeClr>
                </a:solidFill>
              </a:rPr>
              <a:t>Operating </a:t>
            </a:r>
            <a:r>
              <a:rPr lang="en-GB" sz="2800" b="1" u="sng" dirty="0">
                <a:solidFill>
                  <a:schemeClr val="tx1">
                    <a:lumMod val="60000"/>
                    <a:lumOff val="40000"/>
                  </a:schemeClr>
                </a:solidFill>
              </a:rPr>
              <a:t>rules and </a:t>
            </a:r>
            <a:r>
              <a:rPr lang="en-GB" sz="2800" b="1" u="sng" dirty="0" smtClean="0">
                <a:solidFill>
                  <a:schemeClr val="tx1">
                    <a:lumMod val="60000"/>
                    <a:lumOff val="40000"/>
                  </a:schemeClr>
                </a:solidFill>
              </a:rPr>
              <a:t>procedures</a:t>
            </a:r>
          </a:p>
          <a:p>
            <a:r>
              <a:rPr lang="en-GB" sz="2600" dirty="0" smtClean="0"/>
              <a:t>Procedures </a:t>
            </a:r>
            <a:r>
              <a:rPr lang="en-GB" sz="2600" dirty="0"/>
              <a:t>→</a:t>
            </a:r>
            <a:r>
              <a:rPr lang="en-GB" sz="2600" dirty="0" smtClean="0"/>
              <a:t> plant operates </a:t>
            </a:r>
            <a:r>
              <a:rPr lang="en-GB" sz="2600" dirty="0"/>
              <a:t>within the </a:t>
            </a:r>
            <a:r>
              <a:rPr lang="en-GB" sz="2600" dirty="0" smtClean="0"/>
              <a:t>OLCs</a:t>
            </a:r>
            <a:endParaRPr lang="en-GB" sz="2600" dirty="0"/>
          </a:p>
          <a:p>
            <a:pPr lvl="1"/>
            <a:r>
              <a:rPr lang="en-GB" sz="2400" dirty="0" smtClean="0"/>
              <a:t>approved </a:t>
            </a:r>
            <a:r>
              <a:rPr lang="en-GB" sz="2400" dirty="0"/>
              <a:t>by plant management,</a:t>
            </a:r>
          </a:p>
          <a:p>
            <a:pPr lvl="1"/>
            <a:r>
              <a:rPr lang="en-GB" sz="2400" dirty="0"/>
              <a:t>controlled by established procedures, and </a:t>
            </a:r>
          </a:p>
          <a:p>
            <a:pPr lvl="1"/>
            <a:r>
              <a:rPr lang="en-GB" sz="2400" dirty="0"/>
              <a:t>implemented in a timely </a:t>
            </a:r>
            <a:r>
              <a:rPr lang="en-GB" sz="2400" dirty="0" smtClean="0"/>
              <a:t>manner;</a:t>
            </a:r>
            <a:endParaRPr lang="en-GB" sz="2400" dirty="0"/>
          </a:p>
          <a:p>
            <a:pPr marL="360000" lvl="1" indent="-360000" defTabSz="900000">
              <a:spcAft>
                <a:spcPts val="600"/>
              </a:spcAft>
              <a:buSzPct val="110000"/>
              <a:buFont typeface="Arial" panose="020B0604020202020204" pitchFamily="34" charset="0"/>
              <a:buChar char="•"/>
            </a:pPr>
            <a:r>
              <a:rPr lang="en-GB" sz="2600" dirty="0" smtClean="0"/>
              <a:t>Multiple </a:t>
            </a:r>
            <a:r>
              <a:rPr lang="en-GB" sz="2600" dirty="0"/>
              <a:t>unit </a:t>
            </a:r>
            <a:r>
              <a:rPr lang="en-GB" sz="2600" dirty="0" smtClean="0"/>
              <a:t>site</a:t>
            </a:r>
            <a:r>
              <a:rPr lang="en-GB" sz="2600" dirty="0"/>
              <a:t> →</a:t>
            </a:r>
            <a:r>
              <a:rPr lang="en-GB" sz="2600" dirty="0" smtClean="0"/>
              <a:t> </a:t>
            </a:r>
            <a:r>
              <a:rPr lang="en-GB" sz="2600" dirty="0"/>
              <a:t>documents and </a:t>
            </a:r>
            <a:r>
              <a:rPr lang="en-GB" sz="2600" dirty="0" smtClean="0"/>
              <a:t>procedures should be located </a:t>
            </a:r>
            <a:r>
              <a:rPr lang="en-GB" sz="2600" dirty="0"/>
              <a:t>at each </a:t>
            </a:r>
            <a:r>
              <a:rPr lang="en-GB" sz="2600" dirty="0" smtClean="0"/>
              <a:t>unit;</a:t>
            </a:r>
            <a:endParaRPr lang="en-GB" sz="2600" dirty="0"/>
          </a:p>
          <a:p>
            <a:endParaRPr lang="sl-SI" b="1" u="sng" dirty="0"/>
          </a:p>
          <a:p>
            <a:pPr lvl="1"/>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42</a:t>
            </a:fld>
            <a:endParaRPr lang="sl-SI" dirty="0"/>
          </a:p>
        </p:txBody>
      </p:sp>
    </p:spTree>
    <p:extLst>
      <p:ext uri="{BB962C8B-B14F-4D97-AF65-F5344CB8AC3E}">
        <p14:creationId xmlns="" xmlns:p14="http://schemas.microsoft.com/office/powerpoint/2010/main" val="28684964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lstStyle/>
          <a:p>
            <a:r>
              <a:rPr lang="en-GB" dirty="0" smtClean="0"/>
              <a:t>Operations</a:t>
            </a:r>
            <a:endParaRPr lang="en-GB" noProof="0" dirty="0"/>
          </a:p>
        </p:txBody>
      </p:sp>
      <p:sp>
        <p:nvSpPr>
          <p:cNvPr id="3" name="Content Placeholder 2"/>
          <p:cNvSpPr>
            <a:spLocks noGrp="1"/>
          </p:cNvSpPr>
          <p:nvPr>
            <p:ph idx="1"/>
          </p:nvPr>
        </p:nvSpPr>
        <p:spPr>
          <a:xfrm>
            <a:off x="628650" y="1259999"/>
            <a:ext cx="8915400" cy="5064601"/>
          </a:xfrm>
        </p:spPr>
        <p:txBody>
          <a:bodyPr lIns="36000" rIns="0">
            <a:normAutofit/>
          </a:bodyPr>
          <a:lstStyle/>
          <a:p>
            <a:pPr marL="0" indent="0">
              <a:lnSpc>
                <a:spcPct val="140000"/>
              </a:lnSpc>
              <a:spcAft>
                <a:spcPts val="600"/>
              </a:spcAft>
              <a:buNone/>
            </a:pPr>
            <a:r>
              <a:rPr lang="en-GB" sz="2800" b="1" u="sng" dirty="0">
                <a:solidFill>
                  <a:schemeClr val="tx1">
                    <a:lumMod val="60000"/>
                    <a:lumOff val="40000"/>
                  </a:schemeClr>
                </a:solidFill>
              </a:rPr>
              <a:t>Conduct of operations</a:t>
            </a:r>
          </a:p>
          <a:p>
            <a:r>
              <a:rPr lang="en-GB" sz="2600" dirty="0" smtClean="0"/>
              <a:t>Personnel </a:t>
            </a:r>
            <a:r>
              <a:rPr lang="en-GB" sz="2600" dirty="0"/>
              <a:t>→</a:t>
            </a:r>
            <a:r>
              <a:rPr lang="en-GB" sz="2600" dirty="0" smtClean="0"/>
              <a:t> </a:t>
            </a:r>
            <a:r>
              <a:rPr lang="en-GB" sz="2600" dirty="0"/>
              <a:t>cognizant of and have control over the </a:t>
            </a:r>
            <a:r>
              <a:rPr lang="en-GB" sz="2600" dirty="0" smtClean="0"/>
              <a:t>plant</a:t>
            </a:r>
          </a:p>
          <a:p>
            <a:pPr lvl="1"/>
            <a:r>
              <a:rPr lang="en-GB" sz="2400" noProof="0" dirty="0" smtClean="0"/>
              <a:t>Shift </a:t>
            </a:r>
            <a:r>
              <a:rPr lang="en-GB" sz="2400" noProof="0" dirty="0"/>
              <a:t>supervisor </a:t>
            </a:r>
            <a:r>
              <a:rPr lang="en-GB" sz="2400" dirty="0"/>
              <a:t>→</a:t>
            </a:r>
            <a:r>
              <a:rPr lang="en-GB" sz="2400" noProof="0" dirty="0" smtClean="0"/>
              <a:t> </a:t>
            </a:r>
            <a:r>
              <a:rPr lang="en-GB" sz="2400" noProof="0" dirty="0"/>
              <a:t>informed of all the plant </a:t>
            </a:r>
            <a:r>
              <a:rPr lang="en-GB" sz="2400" noProof="0" dirty="0" smtClean="0"/>
              <a:t>activities;</a:t>
            </a:r>
          </a:p>
          <a:p>
            <a:r>
              <a:rPr lang="en-GB" sz="2600" dirty="0" smtClean="0"/>
              <a:t>A policy → gives direction how to use a procedure;</a:t>
            </a:r>
          </a:p>
          <a:p>
            <a:pPr lvl="1"/>
            <a:r>
              <a:rPr lang="en-GB" sz="2400" dirty="0"/>
              <a:t>Procedure users →</a:t>
            </a:r>
            <a:r>
              <a:rPr lang="en-GB" sz="2400" dirty="0" smtClean="0"/>
              <a:t> </a:t>
            </a:r>
            <a:r>
              <a:rPr lang="en-GB" sz="2400" dirty="0"/>
              <a:t>encouraged to provide </a:t>
            </a:r>
            <a:r>
              <a:rPr lang="en-GB" sz="2400" dirty="0" smtClean="0"/>
              <a:t>feedback;</a:t>
            </a:r>
          </a:p>
          <a:p>
            <a:r>
              <a:rPr lang="en-GB" sz="2600" dirty="0" smtClean="0"/>
              <a:t>Control room activities → in a business-like and professional manner;</a:t>
            </a:r>
          </a:p>
          <a:p>
            <a:r>
              <a:rPr lang="en-GB" sz="2600" dirty="0" smtClean="0"/>
              <a:t>Effective reviews → after a reactor trip or unplanned shutdown;</a:t>
            </a:r>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43</a:t>
            </a:fld>
            <a:endParaRPr lang="sl-SI" dirty="0"/>
          </a:p>
        </p:txBody>
      </p:sp>
    </p:spTree>
    <p:extLst>
      <p:ext uri="{BB962C8B-B14F-4D97-AF65-F5344CB8AC3E}">
        <p14:creationId xmlns="" xmlns:p14="http://schemas.microsoft.com/office/powerpoint/2010/main" val="19632379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80000"/>
            <a:ext cx="8665650" cy="900000"/>
          </a:xfrm>
        </p:spPr>
        <p:txBody>
          <a:bodyPr/>
          <a:lstStyle/>
          <a:p>
            <a:r>
              <a:rPr lang="en-GB" dirty="0"/>
              <a:t>Operations</a:t>
            </a:r>
            <a:endParaRPr lang="en-GB" noProof="0" dirty="0"/>
          </a:p>
        </p:txBody>
      </p:sp>
      <p:sp>
        <p:nvSpPr>
          <p:cNvPr id="3" name="Content Placeholder 2"/>
          <p:cNvSpPr>
            <a:spLocks noGrp="1"/>
          </p:cNvSpPr>
          <p:nvPr>
            <p:ph idx="1"/>
          </p:nvPr>
        </p:nvSpPr>
        <p:spPr>
          <a:xfrm>
            <a:off x="514350" y="1126649"/>
            <a:ext cx="9091350" cy="5045551"/>
          </a:xfrm>
        </p:spPr>
        <p:txBody>
          <a:bodyPr>
            <a:normAutofit fontScale="92500"/>
          </a:bodyPr>
          <a:lstStyle/>
          <a:p>
            <a:pPr marL="0" indent="0">
              <a:lnSpc>
                <a:spcPct val="170000"/>
              </a:lnSpc>
              <a:spcAft>
                <a:spcPts val="600"/>
              </a:spcAft>
              <a:buNone/>
            </a:pPr>
            <a:r>
              <a:rPr lang="en-GB" sz="3000" b="1" u="sng" dirty="0">
                <a:solidFill>
                  <a:schemeClr val="tx1">
                    <a:lumMod val="60000"/>
                    <a:lumOff val="40000"/>
                  </a:schemeClr>
                </a:solidFill>
              </a:rPr>
              <a:t>Work authorizations</a:t>
            </a:r>
          </a:p>
          <a:p>
            <a:r>
              <a:rPr lang="en-GB" sz="2800" noProof="0" dirty="0" smtClean="0"/>
              <a:t>Work </a:t>
            </a:r>
            <a:r>
              <a:rPr lang="en-GB" sz="2800" dirty="0"/>
              <a:t>→</a:t>
            </a:r>
            <a:r>
              <a:rPr lang="en-GB" sz="2800" noProof="0" dirty="0" smtClean="0"/>
              <a:t> </a:t>
            </a:r>
            <a:r>
              <a:rPr lang="en-GB" sz="2800" b="1" noProof="0" dirty="0">
                <a:solidFill>
                  <a:srgbClr val="654A15"/>
                </a:solidFill>
              </a:rPr>
              <a:t>planned</a:t>
            </a:r>
            <a:r>
              <a:rPr lang="en-GB" sz="2800" noProof="0" dirty="0"/>
              <a:t>, </a:t>
            </a:r>
            <a:r>
              <a:rPr lang="en-GB" sz="2800" b="1" noProof="0" dirty="0">
                <a:solidFill>
                  <a:srgbClr val="654A15"/>
                </a:solidFill>
              </a:rPr>
              <a:t>analysed</a:t>
            </a:r>
            <a:r>
              <a:rPr lang="en-GB" sz="2800" noProof="0" dirty="0"/>
              <a:t> and </a:t>
            </a:r>
            <a:r>
              <a:rPr lang="en-GB" sz="2800" b="1" noProof="0" dirty="0" smtClean="0">
                <a:solidFill>
                  <a:srgbClr val="654A15"/>
                </a:solidFill>
              </a:rPr>
              <a:t>executed</a:t>
            </a:r>
          </a:p>
          <a:p>
            <a:pPr lvl="1"/>
            <a:r>
              <a:rPr lang="en-GB" sz="2600" noProof="0" dirty="0" smtClean="0"/>
              <a:t>consistent </a:t>
            </a:r>
            <a:r>
              <a:rPr lang="en-GB" sz="2600" noProof="0" dirty="0"/>
              <a:t>with the </a:t>
            </a:r>
            <a:r>
              <a:rPr lang="en-GB" sz="2600" noProof="0" dirty="0" smtClean="0"/>
              <a:t>requirements;</a:t>
            </a:r>
          </a:p>
          <a:p>
            <a:r>
              <a:rPr lang="en-GB" sz="2800" noProof="0" dirty="0" smtClean="0"/>
              <a:t>Operations </a:t>
            </a:r>
            <a:r>
              <a:rPr lang="en-GB" sz="2800" noProof="0" dirty="0"/>
              <a:t>group </a:t>
            </a:r>
            <a:r>
              <a:rPr lang="en-GB" sz="2800" dirty="0"/>
              <a:t>→</a:t>
            </a:r>
            <a:r>
              <a:rPr lang="en-GB" sz="2800" noProof="0" dirty="0" smtClean="0"/>
              <a:t> </a:t>
            </a:r>
            <a:r>
              <a:rPr lang="en-GB" sz="2800" noProof="0" dirty="0"/>
              <a:t>responsibility to </a:t>
            </a:r>
            <a:r>
              <a:rPr lang="en-GB" sz="2800" b="1" noProof="0" dirty="0">
                <a:solidFill>
                  <a:srgbClr val="654A15"/>
                </a:solidFill>
              </a:rPr>
              <a:t>assist </a:t>
            </a:r>
            <a:r>
              <a:rPr lang="en-GB" sz="2800" b="1" noProof="0" dirty="0" smtClean="0">
                <a:solidFill>
                  <a:srgbClr val="654A15"/>
                </a:solidFill>
              </a:rPr>
              <a:t>maintenance</a:t>
            </a:r>
            <a:r>
              <a:rPr lang="en-GB" sz="2800" noProof="0" dirty="0" smtClean="0"/>
              <a:t>;</a:t>
            </a:r>
          </a:p>
          <a:p>
            <a:r>
              <a:rPr lang="en-GB" sz="2800" b="1" noProof="0" dirty="0">
                <a:solidFill>
                  <a:srgbClr val="654A15"/>
                </a:solidFill>
              </a:rPr>
              <a:t>Emergent work </a:t>
            </a:r>
            <a:r>
              <a:rPr lang="en-GB" sz="2800" dirty="0"/>
              <a:t>→</a:t>
            </a:r>
            <a:r>
              <a:rPr lang="en-GB" sz="2800" noProof="0" dirty="0" smtClean="0"/>
              <a:t> </a:t>
            </a:r>
            <a:r>
              <a:rPr lang="en-GB" sz="2800" noProof="0" dirty="0"/>
              <a:t>through the </a:t>
            </a:r>
            <a:r>
              <a:rPr lang="en-GB" sz="2800" noProof="0" dirty="0" smtClean="0"/>
              <a:t>safety </a:t>
            </a:r>
            <a:r>
              <a:rPr lang="en-GB" sz="2800" b="1" noProof="0" dirty="0" smtClean="0">
                <a:solidFill>
                  <a:srgbClr val="654A15"/>
                </a:solidFill>
              </a:rPr>
              <a:t>review</a:t>
            </a:r>
            <a:r>
              <a:rPr lang="en-GB" sz="2800" noProof="0" dirty="0" smtClean="0"/>
              <a:t>;</a:t>
            </a:r>
          </a:p>
          <a:p>
            <a:pPr marL="0" indent="0">
              <a:lnSpc>
                <a:spcPct val="170000"/>
              </a:lnSpc>
              <a:spcAft>
                <a:spcPts val="600"/>
              </a:spcAft>
              <a:buNone/>
            </a:pPr>
            <a:r>
              <a:rPr lang="en-GB" sz="3000" b="1" u="sng" dirty="0">
                <a:solidFill>
                  <a:schemeClr val="tx1">
                    <a:lumMod val="60000"/>
                    <a:lumOff val="40000"/>
                  </a:schemeClr>
                </a:solidFill>
              </a:rPr>
              <a:t>Fire prevention and protection </a:t>
            </a:r>
            <a:r>
              <a:rPr lang="en-GB" sz="3000" b="1" u="sng" dirty="0" smtClean="0">
                <a:solidFill>
                  <a:schemeClr val="tx1">
                    <a:lumMod val="60000"/>
                    <a:lumOff val="40000"/>
                  </a:schemeClr>
                </a:solidFill>
              </a:rPr>
              <a:t>programme</a:t>
            </a:r>
          </a:p>
          <a:p>
            <a:r>
              <a:rPr lang="en-GB" sz="2800" dirty="0" smtClean="0"/>
              <a:t>Plant </a:t>
            </a:r>
            <a:r>
              <a:rPr lang="en-GB" sz="2800" dirty="0"/>
              <a:t>personnel →</a:t>
            </a:r>
            <a:r>
              <a:rPr lang="en-GB" sz="2800" dirty="0" smtClean="0"/>
              <a:t> </a:t>
            </a:r>
            <a:r>
              <a:rPr lang="en-GB" sz="2800" dirty="0"/>
              <a:t>qualified and </a:t>
            </a:r>
            <a:r>
              <a:rPr lang="en-GB" sz="2800" dirty="0" smtClean="0"/>
              <a:t>trained;</a:t>
            </a:r>
            <a:endParaRPr lang="en-GB" sz="2800" dirty="0"/>
          </a:p>
          <a:p>
            <a:r>
              <a:rPr lang="en-GB" sz="2800" dirty="0" smtClean="0"/>
              <a:t>Periodically </a:t>
            </a:r>
            <a:r>
              <a:rPr lang="en-GB" sz="2800" b="1" dirty="0">
                <a:solidFill>
                  <a:srgbClr val="654A15"/>
                </a:solidFill>
              </a:rPr>
              <a:t>drills</a:t>
            </a:r>
            <a:r>
              <a:rPr lang="en-GB" sz="2800" dirty="0">
                <a:solidFill>
                  <a:srgbClr val="654A15"/>
                </a:solidFill>
              </a:rPr>
              <a:t> </a:t>
            </a:r>
            <a:r>
              <a:rPr lang="en-GB" sz="2800" dirty="0"/>
              <a:t>and</a:t>
            </a:r>
            <a:r>
              <a:rPr lang="en-GB" sz="2800" dirty="0">
                <a:solidFill>
                  <a:srgbClr val="654A15"/>
                </a:solidFill>
              </a:rPr>
              <a:t> </a:t>
            </a:r>
            <a:r>
              <a:rPr lang="en-GB" sz="2800" b="1" dirty="0" smtClean="0">
                <a:solidFill>
                  <a:srgbClr val="654A15"/>
                </a:solidFill>
              </a:rPr>
              <a:t>exercises</a:t>
            </a:r>
            <a:r>
              <a:rPr lang="en-GB" sz="2800" dirty="0" smtClean="0"/>
              <a:t>;</a:t>
            </a:r>
          </a:p>
          <a:p>
            <a:r>
              <a:rPr lang="en-GB" sz="2800" dirty="0" smtClean="0"/>
              <a:t>Full </a:t>
            </a:r>
            <a:r>
              <a:rPr lang="en-GB" sz="2800" dirty="0"/>
              <a:t>consultation and liaison →</a:t>
            </a:r>
            <a:r>
              <a:rPr lang="en-GB" sz="2800" dirty="0" smtClean="0"/>
              <a:t> </a:t>
            </a:r>
            <a:r>
              <a:rPr lang="en-GB" sz="2800" dirty="0"/>
              <a:t>with any off-site </a:t>
            </a:r>
            <a:r>
              <a:rPr lang="en-GB" sz="2800" dirty="0" smtClean="0"/>
              <a:t>organizations;</a:t>
            </a:r>
            <a:endParaRPr lang="en-GB" sz="28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44</a:t>
            </a:fld>
            <a:endParaRPr lang="sl-SI" dirty="0"/>
          </a:p>
        </p:txBody>
      </p:sp>
    </p:spTree>
    <p:extLst>
      <p:ext uri="{BB962C8B-B14F-4D97-AF65-F5344CB8AC3E}">
        <p14:creationId xmlns="" xmlns:p14="http://schemas.microsoft.com/office/powerpoint/2010/main" val="28462922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dirty="0"/>
              <a:t>Operations</a:t>
            </a:r>
            <a:endParaRPr lang="en-GB" noProof="0" dirty="0"/>
          </a:p>
        </p:txBody>
      </p:sp>
      <p:sp>
        <p:nvSpPr>
          <p:cNvPr id="3" name="Content Placeholder 2"/>
          <p:cNvSpPr>
            <a:spLocks noGrp="1"/>
          </p:cNvSpPr>
          <p:nvPr>
            <p:ph idx="1"/>
          </p:nvPr>
        </p:nvSpPr>
        <p:spPr>
          <a:xfrm>
            <a:off x="438150" y="1126649"/>
            <a:ext cx="9144000" cy="4969351"/>
          </a:xfrm>
        </p:spPr>
        <p:txBody>
          <a:bodyPr>
            <a:normAutofit/>
          </a:bodyPr>
          <a:lstStyle/>
          <a:p>
            <a:pPr marL="0" indent="0">
              <a:lnSpc>
                <a:spcPct val="150000"/>
              </a:lnSpc>
              <a:spcAft>
                <a:spcPts val="600"/>
              </a:spcAft>
              <a:buNone/>
            </a:pPr>
            <a:r>
              <a:rPr lang="en-GB" sz="2800" b="1" u="sng" dirty="0">
                <a:solidFill>
                  <a:schemeClr val="tx1">
                    <a:lumMod val="60000"/>
                    <a:lumOff val="40000"/>
                  </a:schemeClr>
                </a:solidFill>
              </a:rPr>
              <a:t>Management of accident conditions</a:t>
            </a:r>
          </a:p>
          <a:p>
            <a:pPr>
              <a:spcAft>
                <a:spcPts val="600"/>
              </a:spcAft>
            </a:pPr>
            <a:r>
              <a:rPr lang="en-GB" sz="2600" noProof="0" dirty="0" smtClean="0"/>
              <a:t>Arrangements </a:t>
            </a:r>
            <a:r>
              <a:rPr lang="en-GB" sz="2600" noProof="0" dirty="0"/>
              <a:t>and procedures </a:t>
            </a:r>
            <a:r>
              <a:rPr lang="en-GB" sz="2600" dirty="0"/>
              <a:t>→ </a:t>
            </a:r>
            <a:r>
              <a:rPr lang="en-GB" sz="2600" noProof="0" dirty="0" smtClean="0"/>
              <a:t>actions following </a:t>
            </a:r>
            <a:r>
              <a:rPr lang="en-GB" sz="2600" noProof="0" dirty="0"/>
              <a:t>accident </a:t>
            </a:r>
            <a:r>
              <a:rPr lang="en-GB" sz="2600" noProof="0" dirty="0" smtClean="0"/>
              <a:t>conditions;</a:t>
            </a:r>
          </a:p>
          <a:p>
            <a:pPr>
              <a:spcAft>
                <a:spcPts val="600"/>
              </a:spcAft>
            </a:pPr>
            <a:r>
              <a:rPr lang="en-GB" sz="2600" noProof="0" dirty="0"/>
              <a:t>O</a:t>
            </a:r>
            <a:r>
              <a:rPr lang="en-GB" sz="2600" noProof="0" dirty="0" smtClean="0"/>
              <a:t>rganization </a:t>
            </a:r>
            <a:r>
              <a:rPr lang="en-GB" sz="2600" noProof="0" dirty="0"/>
              <a:t>and </a:t>
            </a:r>
            <a:r>
              <a:rPr lang="en-GB" sz="2600" noProof="0" dirty="0" smtClean="0"/>
              <a:t>administration</a:t>
            </a:r>
            <a:r>
              <a:rPr lang="en-GB" sz="2600" dirty="0"/>
              <a:t> </a:t>
            </a:r>
            <a:r>
              <a:rPr lang="en-GB" sz="2600" dirty="0" smtClean="0"/>
              <a:t>→</a:t>
            </a:r>
            <a:r>
              <a:rPr lang="en-GB" sz="2600" noProof="0" dirty="0" smtClean="0"/>
              <a:t> control of NPP </a:t>
            </a:r>
            <a:r>
              <a:rPr lang="en-GB" sz="2600" noProof="0" dirty="0"/>
              <a:t>under accident </a:t>
            </a:r>
            <a:r>
              <a:rPr lang="en-GB" sz="2600" noProof="0" dirty="0" smtClean="0"/>
              <a:t>conditions</a:t>
            </a:r>
            <a:r>
              <a:rPr lang="en-GB" sz="2600" dirty="0"/>
              <a:t>;</a:t>
            </a:r>
            <a:endParaRPr lang="en-GB" sz="2600" noProof="0" dirty="0" smtClean="0"/>
          </a:p>
          <a:p>
            <a:pPr lvl="1">
              <a:spcAft>
                <a:spcPts val="600"/>
              </a:spcAft>
            </a:pPr>
            <a:r>
              <a:rPr lang="en-GB" sz="2400" noProof="0" dirty="0" smtClean="0"/>
              <a:t>Shift </a:t>
            </a:r>
            <a:r>
              <a:rPr lang="en-GB" sz="2400" noProof="0" dirty="0"/>
              <a:t>supervisor </a:t>
            </a:r>
            <a:r>
              <a:rPr lang="en-GB" sz="2400" dirty="0"/>
              <a:t>→</a:t>
            </a:r>
            <a:r>
              <a:rPr lang="en-GB" sz="2400" noProof="0" dirty="0" smtClean="0"/>
              <a:t> </a:t>
            </a:r>
            <a:r>
              <a:rPr lang="en-GB" sz="2400" noProof="0" dirty="0"/>
              <a:t>prompt support from the technical </a:t>
            </a:r>
            <a:r>
              <a:rPr lang="en-GB" sz="2400" noProof="0" dirty="0" smtClean="0"/>
              <a:t>staff;</a:t>
            </a:r>
          </a:p>
          <a:p>
            <a:pPr>
              <a:spcAft>
                <a:spcPts val="600"/>
              </a:spcAft>
            </a:pPr>
            <a:r>
              <a:rPr lang="en-GB" sz="2600" dirty="0" smtClean="0"/>
              <a:t>Training and drills → using the emergency operating procedures;</a:t>
            </a:r>
          </a:p>
          <a:p>
            <a:pPr lvl="1">
              <a:spcAft>
                <a:spcPts val="600"/>
              </a:spcAft>
            </a:pPr>
            <a:r>
              <a:rPr lang="en-GB" sz="2400" noProof="0" dirty="0"/>
              <a:t>The emergency staff and the supporting groups </a:t>
            </a:r>
            <a:r>
              <a:rPr lang="en-GB" sz="2400" dirty="0"/>
              <a:t>→</a:t>
            </a:r>
            <a:r>
              <a:rPr lang="en-GB" sz="2400" noProof="0" dirty="0" smtClean="0"/>
              <a:t> </a:t>
            </a:r>
            <a:r>
              <a:rPr lang="en-GB" sz="2400" noProof="0" dirty="0"/>
              <a:t>trained in performing appropriate, pre-planned actions.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45</a:t>
            </a:fld>
            <a:endParaRPr lang="sl-SI" dirty="0"/>
          </a:p>
        </p:txBody>
      </p:sp>
    </p:spTree>
    <p:extLst>
      <p:ext uri="{BB962C8B-B14F-4D97-AF65-F5344CB8AC3E}">
        <p14:creationId xmlns="" xmlns:p14="http://schemas.microsoft.com/office/powerpoint/2010/main" val="2376976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180000"/>
            <a:ext cx="8475150" cy="900000"/>
          </a:xfrm>
        </p:spPr>
        <p:txBody>
          <a:bodyPr>
            <a:normAutofit/>
          </a:bodyPr>
          <a:lstStyle/>
          <a:p>
            <a:r>
              <a:rPr lang="en-GB" noProof="0" dirty="0" smtClean="0"/>
              <a:t>Maintenance</a:t>
            </a:r>
            <a:endParaRPr lang="en-GB" noProof="0" dirty="0"/>
          </a:p>
        </p:txBody>
      </p:sp>
      <p:sp>
        <p:nvSpPr>
          <p:cNvPr id="3" name="Content Placeholder 2"/>
          <p:cNvSpPr>
            <a:spLocks noGrp="1"/>
          </p:cNvSpPr>
          <p:nvPr>
            <p:ph idx="1"/>
          </p:nvPr>
        </p:nvSpPr>
        <p:spPr>
          <a:xfrm>
            <a:off x="552450" y="1259999"/>
            <a:ext cx="9167550" cy="5083651"/>
          </a:xfrm>
        </p:spPr>
        <p:txBody>
          <a:bodyPr>
            <a:normAutofit lnSpcReduction="10000"/>
          </a:bodyPr>
          <a:lstStyle/>
          <a:p>
            <a:pPr>
              <a:spcAft>
                <a:spcPts val="600"/>
              </a:spcAft>
            </a:pPr>
            <a:r>
              <a:rPr lang="en-GB" sz="2600" noProof="0" dirty="0"/>
              <a:t>Maintenance </a:t>
            </a:r>
            <a:r>
              <a:rPr lang="en-GB" sz="2600" dirty="0" smtClean="0"/>
              <a:t>→ </a:t>
            </a:r>
            <a:r>
              <a:rPr lang="en-GB" sz="2600" noProof="0" dirty="0" smtClean="0"/>
              <a:t>in-service </a:t>
            </a:r>
            <a:r>
              <a:rPr lang="en-GB" sz="2600" noProof="0" dirty="0"/>
              <a:t>inspection, </a:t>
            </a:r>
            <a:r>
              <a:rPr lang="en-GB" sz="2600" noProof="0" dirty="0" smtClean="0"/>
              <a:t>spare </a:t>
            </a:r>
            <a:r>
              <a:rPr lang="en-GB" sz="2600" noProof="0" dirty="0"/>
              <a:t>parts, </a:t>
            </a:r>
            <a:r>
              <a:rPr lang="en-GB" sz="2600" noProof="0" dirty="0" smtClean="0"/>
              <a:t>materials and outage management;</a:t>
            </a:r>
            <a:endParaRPr lang="en-GB" sz="2600" noProof="0" dirty="0"/>
          </a:p>
          <a:p>
            <a:pPr>
              <a:spcAft>
                <a:spcPts val="600"/>
              </a:spcAft>
            </a:pPr>
            <a:r>
              <a:rPr lang="en-GB" sz="2600" noProof="0" dirty="0" smtClean="0"/>
              <a:t>Nuclear installations </a:t>
            </a:r>
            <a:r>
              <a:rPr lang="en-GB" sz="2600" dirty="0"/>
              <a:t>→</a:t>
            </a:r>
            <a:r>
              <a:rPr lang="en-GB" sz="2600" noProof="0" dirty="0" smtClean="0"/>
              <a:t> regularly inspected, tested and maintained</a:t>
            </a:r>
            <a:r>
              <a:rPr lang="en-GB" sz="2600" dirty="0" smtClean="0"/>
              <a:t>;</a:t>
            </a:r>
            <a:endParaRPr lang="en-GB" sz="2600" noProof="0" dirty="0" smtClean="0"/>
          </a:p>
          <a:p>
            <a:pPr marL="0" indent="0">
              <a:lnSpc>
                <a:spcPct val="150000"/>
              </a:lnSpc>
              <a:spcAft>
                <a:spcPts val="600"/>
              </a:spcAft>
              <a:buNone/>
            </a:pPr>
            <a:r>
              <a:rPr lang="en-GB" sz="2800" b="1" u="sng" dirty="0" smtClean="0">
                <a:solidFill>
                  <a:schemeClr val="tx1">
                    <a:lumMod val="60000"/>
                    <a:lumOff val="40000"/>
                  </a:schemeClr>
                </a:solidFill>
              </a:rPr>
              <a:t>Organization </a:t>
            </a:r>
            <a:r>
              <a:rPr lang="en-GB" sz="2800" b="1" u="sng" dirty="0">
                <a:solidFill>
                  <a:schemeClr val="tx1">
                    <a:lumMod val="60000"/>
                    <a:lumOff val="40000"/>
                  </a:schemeClr>
                </a:solidFill>
              </a:rPr>
              <a:t>and </a:t>
            </a:r>
            <a:r>
              <a:rPr lang="en-GB" sz="2800" b="1" u="sng" dirty="0" smtClean="0">
                <a:solidFill>
                  <a:schemeClr val="tx1">
                    <a:lumMod val="60000"/>
                    <a:lumOff val="40000"/>
                  </a:schemeClr>
                </a:solidFill>
              </a:rPr>
              <a:t>functions</a:t>
            </a:r>
          </a:p>
          <a:p>
            <a:pPr>
              <a:spcAft>
                <a:spcPts val="600"/>
              </a:spcAft>
            </a:pPr>
            <a:r>
              <a:rPr lang="en-GB" sz="2600" dirty="0"/>
              <a:t>Goals, objectives and priorities →</a:t>
            </a:r>
            <a:r>
              <a:rPr lang="en-GB" sz="2600" dirty="0" smtClean="0"/>
              <a:t> </a:t>
            </a:r>
            <a:r>
              <a:rPr lang="en-GB" sz="2600" dirty="0"/>
              <a:t>consistent with the plant policies and objectives.</a:t>
            </a:r>
          </a:p>
          <a:p>
            <a:pPr>
              <a:spcAft>
                <a:spcPts val="600"/>
              </a:spcAft>
            </a:pPr>
            <a:r>
              <a:rPr lang="en-GB" sz="2600" dirty="0"/>
              <a:t>Feedback from performance </a:t>
            </a:r>
            <a:r>
              <a:rPr lang="en-GB" sz="2600" dirty="0" smtClean="0"/>
              <a:t>results;</a:t>
            </a:r>
            <a:endParaRPr lang="en-GB" sz="2600" dirty="0"/>
          </a:p>
          <a:p>
            <a:pPr>
              <a:spcAft>
                <a:spcPts val="600"/>
              </a:spcAft>
            </a:pPr>
            <a:r>
              <a:rPr lang="en-GB" sz="2600" dirty="0" smtClean="0"/>
              <a:t>Plant's </a:t>
            </a:r>
            <a:r>
              <a:rPr lang="en-GB" sz="2600" dirty="0"/>
              <a:t>staff and </a:t>
            </a:r>
            <a:r>
              <a:rPr lang="en-GB" sz="2600" dirty="0" smtClean="0"/>
              <a:t>contractor's;</a:t>
            </a:r>
          </a:p>
          <a:p>
            <a:pPr lvl="1">
              <a:spcAft>
                <a:spcPts val="600"/>
              </a:spcAft>
            </a:pPr>
            <a:r>
              <a:rPr lang="en-GB" sz="2400" dirty="0" smtClean="0"/>
              <a:t>Contractor personnel </a:t>
            </a:r>
            <a:r>
              <a:rPr lang="en-GB" sz="2400" dirty="0"/>
              <a:t>→</a:t>
            </a:r>
            <a:r>
              <a:rPr lang="en-GB" sz="2400" dirty="0" smtClean="0"/>
              <a:t> same criteria;</a:t>
            </a:r>
          </a:p>
        </p:txBody>
      </p:sp>
      <p:sp>
        <p:nvSpPr>
          <p:cNvPr id="4" name="Slide Number Placeholder 3"/>
          <p:cNvSpPr>
            <a:spLocks noGrp="1"/>
          </p:cNvSpPr>
          <p:nvPr>
            <p:ph type="sldNum" sz="quarter" idx="12"/>
          </p:nvPr>
        </p:nvSpPr>
        <p:spPr>
          <a:xfrm>
            <a:off x="8779950" y="6346650"/>
            <a:ext cx="540000" cy="252000"/>
          </a:xfrm>
        </p:spPr>
        <p:txBody>
          <a:bodyPr/>
          <a:lstStyle/>
          <a:p>
            <a:fld id="{E820C8E4-9002-4E93-8650-B0CC00F8D49C}" type="slidenum">
              <a:rPr lang="sl-SI" smtClean="0"/>
              <a:pPr/>
              <a:t>46</a:t>
            </a:fld>
            <a:endParaRPr lang="sl-SI" dirty="0"/>
          </a:p>
        </p:txBody>
      </p:sp>
    </p:spTree>
    <p:extLst>
      <p:ext uri="{BB962C8B-B14F-4D97-AF65-F5344CB8AC3E}">
        <p14:creationId xmlns="" xmlns:p14="http://schemas.microsoft.com/office/powerpoint/2010/main" val="15191544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a:t>Maintenance</a:t>
            </a:r>
            <a:endParaRPr lang="en-GB" noProof="0" dirty="0"/>
          </a:p>
        </p:txBody>
      </p:sp>
      <p:sp>
        <p:nvSpPr>
          <p:cNvPr id="3" name="Content Placeholder 2"/>
          <p:cNvSpPr>
            <a:spLocks noGrp="1"/>
          </p:cNvSpPr>
          <p:nvPr>
            <p:ph idx="1"/>
          </p:nvPr>
        </p:nvSpPr>
        <p:spPr>
          <a:xfrm>
            <a:off x="628650" y="1069499"/>
            <a:ext cx="8953500" cy="5483701"/>
          </a:xfrm>
        </p:spPr>
        <p:txBody>
          <a:bodyPr>
            <a:noAutofit/>
          </a:bodyPr>
          <a:lstStyle/>
          <a:p>
            <a:pPr marL="0" indent="0">
              <a:lnSpc>
                <a:spcPct val="150000"/>
              </a:lnSpc>
              <a:spcAft>
                <a:spcPts val="600"/>
              </a:spcAft>
              <a:buNone/>
            </a:pPr>
            <a:r>
              <a:rPr lang="en-GB" sz="2800" b="1" u="sng" dirty="0">
                <a:solidFill>
                  <a:schemeClr val="tx1">
                    <a:lumMod val="60000"/>
                    <a:lumOff val="40000"/>
                  </a:schemeClr>
                </a:solidFill>
              </a:rPr>
              <a:t>Maintenance facilities and equipment</a:t>
            </a:r>
          </a:p>
          <a:p>
            <a:r>
              <a:rPr lang="en-GB" sz="2600" noProof="0" dirty="0" smtClean="0"/>
              <a:t>Maintenance facilities</a:t>
            </a:r>
          </a:p>
          <a:p>
            <a:pPr marL="360000" lvl="1" indent="0">
              <a:buNone/>
            </a:pPr>
            <a:r>
              <a:rPr lang="en-GB" sz="2600" dirty="0"/>
              <a:t>→ </a:t>
            </a:r>
            <a:r>
              <a:rPr lang="en-GB" sz="2600" noProof="0" dirty="0" smtClean="0"/>
              <a:t>provide </a:t>
            </a:r>
            <a:r>
              <a:rPr lang="en-GB" sz="2600" noProof="0" dirty="0"/>
              <a:t>sufficient space and </a:t>
            </a:r>
            <a:r>
              <a:rPr lang="en-GB" sz="2600" noProof="0" dirty="0" smtClean="0"/>
              <a:t>equipment;</a:t>
            </a:r>
          </a:p>
          <a:p>
            <a:pPr marL="360000" lvl="1" indent="0">
              <a:buNone/>
            </a:pPr>
            <a:r>
              <a:rPr lang="en-GB" sz="2600" dirty="0"/>
              <a:t>→ </a:t>
            </a:r>
            <a:r>
              <a:rPr lang="en-GB" sz="2600" noProof="0" dirty="0" smtClean="0"/>
              <a:t>clean </a:t>
            </a:r>
            <a:r>
              <a:rPr lang="en-GB" sz="2600" noProof="0" dirty="0"/>
              <a:t>and </a:t>
            </a:r>
            <a:r>
              <a:rPr lang="en-GB" sz="2600" noProof="0" dirty="0" smtClean="0"/>
              <a:t>orderly;</a:t>
            </a:r>
            <a:endParaRPr lang="en-GB" sz="2600" noProof="0" dirty="0"/>
          </a:p>
          <a:p>
            <a:pPr marL="0" indent="0">
              <a:lnSpc>
                <a:spcPct val="150000"/>
              </a:lnSpc>
              <a:spcAft>
                <a:spcPts val="600"/>
              </a:spcAft>
              <a:buNone/>
            </a:pPr>
            <a:r>
              <a:rPr lang="en-GB" sz="2800" b="1" u="sng" dirty="0" smtClean="0">
                <a:solidFill>
                  <a:schemeClr val="tx1">
                    <a:lumMod val="60000"/>
                    <a:lumOff val="40000"/>
                  </a:schemeClr>
                </a:solidFill>
              </a:rPr>
              <a:t>Maintenance programmes</a:t>
            </a:r>
          </a:p>
          <a:p>
            <a:r>
              <a:rPr lang="en-GB" sz="2600" b="1" dirty="0" smtClean="0">
                <a:solidFill>
                  <a:schemeClr val="accent4">
                    <a:lumMod val="75000"/>
                  </a:schemeClr>
                </a:solidFill>
              </a:rPr>
              <a:t>Optimizing </a:t>
            </a:r>
            <a:r>
              <a:rPr lang="en-GB" sz="2600" b="1" dirty="0">
                <a:solidFill>
                  <a:schemeClr val="accent4">
                    <a:lumMod val="75000"/>
                  </a:schemeClr>
                </a:solidFill>
              </a:rPr>
              <a:t>safe</a:t>
            </a:r>
            <a:r>
              <a:rPr lang="en-GB" sz="2600" dirty="0">
                <a:solidFill>
                  <a:schemeClr val="accent4">
                    <a:lumMod val="75000"/>
                  </a:schemeClr>
                </a:solidFill>
              </a:rPr>
              <a:t> </a:t>
            </a:r>
            <a:r>
              <a:rPr lang="en-GB" sz="2600" dirty="0"/>
              <a:t>and </a:t>
            </a:r>
            <a:r>
              <a:rPr lang="en-GB" sz="2600" b="1" dirty="0">
                <a:solidFill>
                  <a:schemeClr val="accent4">
                    <a:lumMod val="75000"/>
                  </a:schemeClr>
                </a:solidFill>
              </a:rPr>
              <a:t>reliable performance </a:t>
            </a:r>
            <a:r>
              <a:rPr lang="en-GB" sz="2600" dirty="0"/>
              <a:t>over the </a:t>
            </a:r>
            <a:r>
              <a:rPr lang="en-GB" sz="2600" b="1" dirty="0">
                <a:solidFill>
                  <a:schemeClr val="accent4">
                    <a:lumMod val="75000"/>
                  </a:schemeClr>
                </a:solidFill>
              </a:rPr>
              <a:t>lifetime</a:t>
            </a:r>
            <a:r>
              <a:rPr lang="en-GB" sz="2600" dirty="0"/>
              <a:t> of the </a:t>
            </a:r>
            <a:r>
              <a:rPr lang="en-GB" sz="2600" dirty="0" smtClean="0"/>
              <a:t>plant;</a:t>
            </a:r>
            <a:endParaRPr lang="en-GB" sz="2600" dirty="0"/>
          </a:p>
          <a:p>
            <a:r>
              <a:rPr lang="en-GB" sz="2600" dirty="0" smtClean="0"/>
              <a:t>Preventive </a:t>
            </a:r>
            <a:r>
              <a:rPr lang="en-GB" sz="2600" dirty="0"/>
              <a:t>maintenance (PM) minimizes the potential for </a:t>
            </a:r>
            <a:r>
              <a:rPr lang="en-GB" sz="2600" dirty="0" smtClean="0"/>
              <a:t>breakdown</a:t>
            </a:r>
            <a:endParaRPr lang="en-GB" sz="2600"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47</a:t>
            </a:fld>
            <a:endParaRPr lang="sl-SI" dirty="0"/>
          </a:p>
        </p:txBody>
      </p:sp>
    </p:spTree>
    <p:extLst>
      <p:ext uri="{BB962C8B-B14F-4D97-AF65-F5344CB8AC3E}">
        <p14:creationId xmlns="" xmlns:p14="http://schemas.microsoft.com/office/powerpoint/2010/main" val="37384540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GB" dirty="0"/>
              <a:t>Maintenance</a:t>
            </a:r>
            <a:endParaRPr lang="en-GB" noProof="0" dirty="0"/>
          </a:p>
        </p:txBody>
      </p:sp>
      <p:sp>
        <p:nvSpPr>
          <p:cNvPr id="3" name="Content Placeholder 2"/>
          <p:cNvSpPr>
            <a:spLocks noGrp="1"/>
          </p:cNvSpPr>
          <p:nvPr>
            <p:ph idx="1"/>
          </p:nvPr>
        </p:nvSpPr>
        <p:spPr>
          <a:xfrm>
            <a:off x="552450" y="1259998"/>
            <a:ext cx="8610600" cy="5255101"/>
          </a:xfrm>
        </p:spPr>
        <p:txBody>
          <a:bodyPr>
            <a:normAutofit lnSpcReduction="10000"/>
          </a:bodyPr>
          <a:lstStyle/>
          <a:p>
            <a:r>
              <a:rPr lang="en-GB" sz="2800" noProof="0" dirty="0" smtClean="0"/>
              <a:t>In-service </a:t>
            </a:r>
            <a:r>
              <a:rPr lang="en-GB" sz="2800" noProof="0" dirty="0"/>
              <a:t>inspection </a:t>
            </a:r>
            <a:r>
              <a:rPr lang="en-GB" sz="2800" dirty="0" smtClean="0"/>
              <a:t>→</a:t>
            </a:r>
            <a:r>
              <a:rPr lang="en-GB" sz="2800" noProof="0" dirty="0" smtClean="0"/>
              <a:t> examination of systems </a:t>
            </a:r>
            <a:r>
              <a:rPr lang="en-GB" sz="2800" noProof="0" dirty="0"/>
              <a:t>and components </a:t>
            </a:r>
            <a:r>
              <a:rPr lang="en-GB" sz="2800" noProof="0" dirty="0" smtClean="0"/>
              <a:t>for </a:t>
            </a:r>
            <a:r>
              <a:rPr lang="en-GB" sz="2800" noProof="0" dirty="0"/>
              <a:t>possible </a:t>
            </a:r>
            <a:r>
              <a:rPr lang="en-GB" sz="2800" noProof="0" dirty="0" smtClean="0"/>
              <a:t>deterioration;</a:t>
            </a:r>
          </a:p>
          <a:p>
            <a:pPr marL="0" indent="0">
              <a:lnSpc>
                <a:spcPct val="160000"/>
              </a:lnSpc>
              <a:spcBef>
                <a:spcPts val="0"/>
              </a:spcBef>
              <a:spcAft>
                <a:spcPts val="600"/>
              </a:spcAft>
              <a:buNone/>
            </a:pPr>
            <a:r>
              <a:rPr lang="en-GB" sz="3000" b="1" u="sng" dirty="0">
                <a:solidFill>
                  <a:schemeClr val="tx1">
                    <a:lumMod val="60000"/>
                    <a:lumOff val="40000"/>
                  </a:schemeClr>
                </a:solidFill>
              </a:rPr>
              <a:t>Procedures, records and </a:t>
            </a:r>
            <a:r>
              <a:rPr lang="en-GB" sz="3000" b="1" u="sng" dirty="0" smtClean="0">
                <a:solidFill>
                  <a:schemeClr val="tx1">
                    <a:lumMod val="60000"/>
                    <a:lumOff val="40000"/>
                  </a:schemeClr>
                </a:solidFill>
              </a:rPr>
              <a:t>histories</a:t>
            </a:r>
          </a:p>
          <a:p>
            <a:r>
              <a:rPr lang="en-GB" sz="2800" dirty="0"/>
              <a:t>Maintenance procedures and other work-related documents must:</a:t>
            </a:r>
          </a:p>
          <a:p>
            <a:pPr lvl="1"/>
            <a:r>
              <a:rPr lang="en-GB" sz="2600" dirty="0"/>
              <a:t>identify preconditions and precautions,</a:t>
            </a:r>
          </a:p>
          <a:p>
            <a:pPr lvl="1"/>
            <a:r>
              <a:rPr lang="en-GB" sz="2600" dirty="0"/>
              <a:t>provide clear instructions</a:t>
            </a:r>
            <a:r>
              <a:rPr lang="en-GB" sz="2600" dirty="0" smtClean="0"/>
              <a:t>,</a:t>
            </a:r>
            <a:endParaRPr lang="en-GB" sz="2600" dirty="0"/>
          </a:p>
          <a:p>
            <a:r>
              <a:rPr lang="en-GB" sz="2800" dirty="0" smtClean="0"/>
              <a:t>Instructions:</a:t>
            </a:r>
            <a:endParaRPr lang="en-GB" sz="2800" dirty="0"/>
          </a:p>
          <a:p>
            <a:pPr lvl="1"/>
            <a:r>
              <a:rPr lang="en-GB" sz="2600" dirty="0"/>
              <a:t>point out the risk impact of the work, and</a:t>
            </a:r>
          </a:p>
          <a:p>
            <a:pPr lvl="1"/>
            <a:r>
              <a:rPr lang="en-GB" sz="2600" dirty="0"/>
              <a:t>identify the countermeasures and specify post maintenance testing</a:t>
            </a:r>
            <a:r>
              <a:rPr lang="en-GB" sz="2600" dirty="0" smtClean="0"/>
              <a:t>.</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48</a:t>
            </a:fld>
            <a:endParaRPr lang="sl-SI" dirty="0"/>
          </a:p>
        </p:txBody>
      </p:sp>
    </p:spTree>
    <p:extLst>
      <p:ext uri="{BB962C8B-B14F-4D97-AF65-F5344CB8AC3E}">
        <p14:creationId xmlns="" xmlns:p14="http://schemas.microsoft.com/office/powerpoint/2010/main" val="17729500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lstStyle/>
          <a:p>
            <a:r>
              <a:rPr lang="en-GB" dirty="0"/>
              <a:t>Maintenance</a:t>
            </a:r>
            <a:endParaRPr lang="en-GB" noProof="0" dirty="0"/>
          </a:p>
        </p:txBody>
      </p:sp>
      <p:sp>
        <p:nvSpPr>
          <p:cNvPr id="3" name="Content Placeholder 2"/>
          <p:cNvSpPr>
            <a:spLocks noGrp="1"/>
          </p:cNvSpPr>
          <p:nvPr>
            <p:ph idx="1"/>
          </p:nvPr>
        </p:nvSpPr>
        <p:spPr>
          <a:xfrm>
            <a:off x="476250" y="1257301"/>
            <a:ext cx="8934450" cy="4514849"/>
          </a:xfrm>
        </p:spPr>
        <p:txBody>
          <a:bodyPr>
            <a:normAutofit fontScale="85000" lnSpcReduction="10000"/>
          </a:bodyPr>
          <a:lstStyle/>
          <a:p>
            <a:pPr marL="0" indent="0">
              <a:lnSpc>
                <a:spcPct val="150000"/>
              </a:lnSpc>
              <a:spcBef>
                <a:spcPts val="0"/>
              </a:spcBef>
              <a:spcAft>
                <a:spcPts val="600"/>
              </a:spcAft>
              <a:buNone/>
            </a:pPr>
            <a:r>
              <a:rPr lang="en-GB" sz="3300" b="1" u="sng" dirty="0">
                <a:solidFill>
                  <a:schemeClr val="tx1">
                    <a:lumMod val="60000"/>
                    <a:lumOff val="40000"/>
                  </a:schemeClr>
                </a:solidFill>
              </a:rPr>
              <a:t>Conduct of maintenance work</a:t>
            </a:r>
          </a:p>
          <a:p>
            <a:r>
              <a:rPr lang="en-GB" sz="3100" noProof="0" dirty="0" smtClean="0"/>
              <a:t>Maintenance is </a:t>
            </a:r>
            <a:r>
              <a:rPr lang="en-GB" sz="3100" noProof="0" dirty="0"/>
              <a:t>conducted in a safe and efficient </a:t>
            </a:r>
            <a:r>
              <a:rPr lang="en-GB" sz="3100" noProof="0" dirty="0" smtClean="0"/>
              <a:t>manner</a:t>
            </a:r>
          </a:p>
          <a:p>
            <a:r>
              <a:rPr lang="en-GB" sz="3100" dirty="0" smtClean="0"/>
              <a:t>Work </a:t>
            </a:r>
            <a:r>
              <a:rPr lang="en-GB" sz="3100" dirty="0"/>
              <a:t>is performed in accordance with policies and </a:t>
            </a:r>
            <a:r>
              <a:rPr lang="en-GB" sz="3100" dirty="0" smtClean="0"/>
              <a:t>procedures</a:t>
            </a:r>
          </a:p>
          <a:p>
            <a:r>
              <a:rPr lang="en-GB" sz="3100" dirty="0" smtClean="0"/>
              <a:t>Personnel </a:t>
            </a:r>
            <a:r>
              <a:rPr lang="en-GB" sz="3100" dirty="0"/>
              <a:t>must be attentive to identifying plant deficiencies and </a:t>
            </a:r>
            <a:r>
              <a:rPr lang="en-GB" sz="3100" dirty="0" smtClean="0"/>
              <a:t>responsive</a:t>
            </a:r>
          </a:p>
          <a:p>
            <a:pPr marL="0" indent="0">
              <a:lnSpc>
                <a:spcPct val="150000"/>
              </a:lnSpc>
              <a:spcBef>
                <a:spcPts val="0"/>
              </a:spcBef>
              <a:spcAft>
                <a:spcPts val="600"/>
              </a:spcAft>
              <a:buNone/>
            </a:pPr>
            <a:r>
              <a:rPr lang="en-GB" sz="3300" b="1" u="sng" dirty="0">
                <a:solidFill>
                  <a:schemeClr val="tx1">
                    <a:lumMod val="60000"/>
                    <a:lumOff val="40000"/>
                  </a:schemeClr>
                </a:solidFill>
              </a:rPr>
              <a:t>Work </a:t>
            </a:r>
            <a:r>
              <a:rPr lang="en-GB" sz="3300" b="1" u="sng" dirty="0" smtClean="0">
                <a:solidFill>
                  <a:schemeClr val="tx1">
                    <a:lumMod val="60000"/>
                    <a:lumOff val="40000"/>
                  </a:schemeClr>
                </a:solidFill>
              </a:rPr>
              <a:t>control</a:t>
            </a:r>
          </a:p>
          <a:p>
            <a:r>
              <a:rPr lang="en-GB" sz="3100" dirty="0"/>
              <a:t>Work control ensures that work activities are:</a:t>
            </a:r>
          </a:p>
          <a:p>
            <a:pPr marL="717550" lvl="1" indent="0">
              <a:buNone/>
            </a:pPr>
            <a:r>
              <a:rPr lang="en-GB" sz="3100" dirty="0"/>
              <a:t>→ </a:t>
            </a:r>
            <a:r>
              <a:rPr lang="en-GB" dirty="0" smtClean="0"/>
              <a:t>properly </a:t>
            </a:r>
            <a:r>
              <a:rPr lang="en-GB" dirty="0"/>
              <a:t>identified, </a:t>
            </a:r>
            <a:r>
              <a:rPr lang="en-GB" dirty="0" smtClean="0"/>
              <a:t>prioritized</a:t>
            </a:r>
            <a:r>
              <a:rPr lang="en-GB" dirty="0"/>
              <a:t>, </a:t>
            </a:r>
            <a:r>
              <a:rPr lang="en-GB" dirty="0" smtClean="0"/>
              <a:t>authorized</a:t>
            </a:r>
            <a:r>
              <a:rPr lang="en-GB" dirty="0"/>
              <a:t>, </a:t>
            </a:r>
            <a:r>
              <a:rPr lang="en-GB" dirty="0" smtClean="0"/>
              <a:t>scheduled </a:t>
            </a:r>
            <a:r>
              <a:rPr lang="en-GB" dirty="0"/>
              <a:t>and </a:t>
            </a:r>
            <a:r>
              <a:rPr lang="en-GB" dirty="0" smtClean="0"/>
              <a:t>carried out;</a:t>
            </a:r>
            <a:endParaRPr lang="en-GB" dirty="0"/>
          </a:p>
          <a:p>
            <a:endParaRPr lang="en-GB"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49</a:t>
            </a:fld>
            <a:endParaRPr lang="sl-SI" dirty="0"/>
          </a:p>
        </p:txBody>
      </p:sp>
    </p:spTree>
    <p:extLst>
      <p:ext uri="{BB962C8B-B14F-4D97-AF65-F5344CB8AC3E}">
        <p14:creationId xmlns="" xmlns:p14="http://schemas.microsoft.com/office/powerpoint/2010/main" val="3274465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0" y="180000"/>
            <a:ext cx="8589450" cy="900000"/>
          </a:xfrm>
        </p:spPr>
        <p:txBody>
          <a:bodyPr/>
          <a:lstStyle/>
          <a:p>
            <a:r>
              <a:rPr lang="en-GB" noProof="0" dirty="0">
                <a:solidFill>
                  <a:schemeClr val="tx1">
                    <a:lumMod val="75000"/>
                  </a:schemeClr>
                </a:solidFill>
              </a:rPr>
              <a:t>Introduction</a:t>
            </a:r>
          </a:p>
        </p:txBody>
      </p:sp>
      <p:sp>
        <p:nvSpPr>
          <p:cNvPr id="3" name="Content Placeholder 2"/>
          <p:cNvSpPr>
            <a:spLocks noGrp="1"/>
          </p:cNvSpPr>
          <p:nvPr>
            <p:ph idx="1"/>
          </p:nvPr>
        </p:nvSpPr>
        <p:spPr>
          <a:xfrm>
            <a:off x="526997" y="1190801"/>
            <a:ext cx="8884200" cy="4680000"/>
          </a:xfrm>
        </p:spPr>
        <p:txBody>
          <a:bodyPr>
            <a:noAutofit/>
          </a:bodyPr>
          <a:lstStyle/>
          <a:p>
            <a:r>
              <a:rPr lang="en-GB" sz="2600" noProof="0" dirty="0" smtClean="0"/>
              <a:t>The </a:t>
            </a:r>
            <a:r>
              <a:rPr lang="en-GB" altLang="en-US" sz="2800" b="1" dirty="0" smtClean="0">
                <a:solidFill>
                  <a:schemeClr val="tx1">
                    <a:lumMod val="60000"/>
                    <a:lumOff val="40000"/>
                  </a:schemeClr>
                </a:solidFill>
                <a:cs typeface="Calibri" pitchFamily="34" charset="0"/>
              </a:rPr>
              <a:t>responsibility for safety rest with the operating organization</a:t>
            </a:r>
          </a:p>
          <a:p>
            <a:r>
              <a:rPr lang="en-GB" sz="2600" noProof="0" dirty="0" smtClean="0"/>
              <a:t>To ensure nuclear safety</a:t>
            </a:r>
            <a:r>
              <a:rPr lang="en-GB" sz="2600" noProof="0" dirty="0" smtClean="0">
                <a:solidFill>
                  <a:schemeClr val="tx1">
                    <a:lumMod val="60000"/>
                    <a:lumOff val="40000"/>
                  </a:schemeClr>
                </a:solidFill>
              </a:rPr>
              <a:t>, </a:t>
            </a:r>
            <a:r>
              <a:rPr lang="en-GB" altLang="en-US" sz="2800" b="1" dirty="0">
                <a:solidFill>
                  <a:schemeClr val="tx1">
                    <a:lumMod val="60000"/>
                    <a:lumOff val="40000"/>
                  </a:schemeClr>
                </a:solidFill>
                <a:cs typeface="Calibri" pitchFamily="34" charset="0"/>
              </a:rPr>
              <a:t>safe operation </a:t>
            </a:r>
            <a:r>
              <a:rPr lang="en-GB" sz="2600" noProof="0" dirty="0" smtClean="0"/>
              <a:t>of nuclear power plants is of </a:t>
            </a:r>
            <a:r>
              <a:rPr lang="en-GB" sz="2600" b="1" dirty="0">
                <a:solidFill>
                  <a:schemeClr val="tx1">
                    <a:lumMod val="60000"/>
                    <a:lumOff val="40000"/>
                  </a:schemeClr>
                </a:solidFill>
              </a:rPr>
              <a:t>utmost </a:t>
            </a:r>
            <a:r>
              <a:rPr lang="en-GB" sz="2600" b="1" dirty="0" smtClean="0">
                <a:solidFill>
                  <a:schemeClr val="tx1">
                    <a:lumMod val="60000"/>
                    <a:lumOff val="40000"/>
                  </a:schemeClr>
                </a:solidFill>
              </a:rPr>
              <a:t>importance</a:t>
            </a:r>
            <a:r>
              <a:rPr lang="en-GB" sz="2600" dirty="0" smtClean="0"/>
              <a:t>.</a:t>
            </a:r>
            <a:endParaRPr lang="en-GB" sz="2600" b="1" noProof="0" dirty="0" smtClean="0">
              <a:solidFill>
                <a:schemeClr val="accent4">
                  <a:lumMod val="50000"/>
                </a:schemeClr>
              </a:solidFill>
            </a:endParaRPr>
          </a:p>
          <a:p>
            <a:r>
              <a:rPr lang="en-GB" sz="2600" b="1" dirty="0">
                <a:solidFill>
                  <a:schemeClr val="tx1">
                    <a:lumMod val="60000"/>
                    <a:lumOff val="40000"/>
                  </a:schemeClr>
                </a:solidFill>
              </a:rPr>
              <a:t>Operational safety </a:t>
            </a:r>
            <a:r>
              <a:rPr lang="en-GB" sz="2600" noProof="0" dirty="0" smtClean="0"/>
              <a:t>is a multidisciplinary subject and covers </a:t>
            </a:r>
            <a:r>
              <a:rPr lang="en-GB" sz="2600" b="1" dirty="0">
                <a:solidFill>
                  <a:srgbClr val="654A15"/>
                </a:solidFill>
              </a:rPr>
              <a:t>a </a:t>
            </a:r>
            <a:r>
              <a:rPr lang="en-GB" sz="2600" b="1" dirty="0">
                <a:solidFill>
                  <a:schemeClr val="tx1">
                    <a:lumMod val="60000"/>
                    <a:lumOff val="40000"/>
                  </a:schemeClr>
                </a:solidFill>
              </a:rPr>
              <a:t>wide range of </a:t>
            </a:r>
            <a:r>
              <a:rPr lang="en-GB" sz="2600" b="1" dirty="0" smtClean="0">
                <a:solidFill>
                  <a:schemeClr val="tx1">
                    <a:lumMod val="60000"/>
                    <a:lumOff val="40000"/>
                  </a:schemeClr>
                </a:solidFill>
              </a:rPr>
              <a:t>topics</a:t>
            </a:r>
            <a:r>
              <a:rPr lang="en-GB" sz="2600" dirty="0" smtClean="0">
                <a:solidFill>
                  <a:schemeClr val="tx1">
                    <a:lumMod val="60000"/>
                    <a:lumOff val="40000"/>
                  </a:schemeClr>
                </a:solidFill>
              </a:rPr>
              <a:t>.</a:t>
            </a:r>
            <a:r>
              <a:rPr lang="en-GB" sz="2600" noProof="0" dirty="0" smtClean="0">
                <a:solidFill>
                  <a:schemeClr val="tx1">
                    <a:lumMod val="60000"/>
                    <a:lumOff val="40000"/>
                  </a:schemeClr>
                </a:solidFill>
              </a:rPr>
              <a:t> </a:t>
            </a:r>
            <a:endParaRPr lang="en-GB" sz="2600" b="1" noProof="0" dirty="0" smtClean="0">
              <a:solidFill>
                <a:schemeClr val="tx1">
                  <a:lumMod val="60000"/>
                  <a:lumOff val="40000"/>
                </a:schemeClr>
              </a:solidFill>
            </a:endParaRPr>
          </a:p>
          <a:p>
            <a:r>
              <a:rPr lang="en-GB" sz="2600" b="1" dirty="0">
                <a:solidFill>
                  <a:schemeClr val="tx1">
                    <a:lumMod val="60000"/>
                    <a:lumOff val="40000"/>
                  </a:schemeClr>
                </a:solidFill>
              </a:rPr>
              <a:t>IAEA</a:t>
            </a:r>
            <a:r>
              <a:rPr lang="en-GB" sz="2600" b="1" noProof="0" dirty="0" smtClean="0">
                <a:solidFill>
                  <a:schemeClr val="accent4">
                    <a:lumMod val="50000"/>
                  </a:schemeClr>
                </a:solidFill>
              </a:rPr>
              <a:t> </a:t>
            </a:r>
            <a:r>
              <a:rPr lang="en-GB" sz="2600" noProof="0" dirty="0" smtClean="0"/>
              <a:t>has published a set of </a:t>
            </a:r>
            <a:r>
              <a:rPr lang="en-GB" sz="2600" b="1" dirty="0">
                <a:solidFill>
                  <a:schemeClr val="tx1">
                    <a:lumMod val="60000"/>
                    <a:lumOff val="40000"/>
                  </a:schemeClr>
                </a:solidFill>
              </a:rPr>
              <a:t>Safety Standards </a:t>
            </a:r>
            <a:r>
              <a:rPr lang="en-GB" sz="2600" noProof="0" dirty="0" smtClean="0"/>
              <a:t>and other technical </a:t>
            </a:r>
            <a:r>
              <a:rPr lang="en-GB" sz="2600" dirty="0" smtClean="0"/>
              <a:t>documents to cover </a:t>
            </a:r>
            <a:r>
              <a:rPr lang="en-GB" sz="2600" noProof="0" dirty="0" smtClean="0"/>
              <a:t> the operational safety and operational experience feedback.</a:t>
            </a:r>
          </a:p>
        </p:txBody>
      </p:sp>
      <p:sp>
        <p:nvSpPr>
          <p:cNvPr id="4" name="Slide Number Placeholder 3"/>
          <p:cNvSpPr>
            <a:spLocks noGrp="1"/>
          </p:cNvSpPr>
          <p:nvPr>
            <p:ph type="sldNum" sz="quarter" idx="12"/>
          </p:nvPr>
        </p:nvSpPr>
        <p:spPr/>
        <p:txBody>
          <a:bodyPr/>
          <a:lstStyle/>
          <a:p>
            <a:fld id="{E820C8E4-9002-4E93-8650-B0CC00F8D49C}" type="slidenum">
              <a:rPr lang="sl-SI" smtClean="0"/>
              <a:pPr/>
              <a:t>5</a:t>
            </a:fld>
            <a:endParaRPr lang="sl-SI" dirty="0"/>
          </a:p>
        </p:txBody>
      </p:sp>
    </p:spTree>
    <p:extLst>
      <p:ext uri="{BB962C8B-B14F-4D97-AF65-F5344CB8AC3E}">
        <p14:creationId xmlns="" xmlns:p14="http://schemas.microsoft.com/office/powerpoint/2010/main" val="20747745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lstStyle/>
          <a:p>
            <a:r>
              <a:rPr lang="en-GB" dirty="0"/>
              <a:t>Maintenance</a:t>
            </a:r>
            <a:endParaRPr lang="en-GB" noProof="0" dirty="0"/>
          </a:p>
        </p:txBody>
      </p:sp>
      <p:sp>
        <p:nvSpPr>
          <p:cNvPr id="3" name="Content Placeholder 2"/>
          <p:cNvSpPr>
            <a:spLocks noGrp="1"/>
          </p:cNvSpPr>
          <p:nvPr>
            <p:ph idx="1"/>
          </p:nvPr>
        </p:nvSpPr>
        <p:spPr>
          <a:xfrm>
            <a:off x="571500" y="1259998"/>
            <a:ext cx="8820150" cy="5236051"/>
          </a:xfrm>
        </p:spPr>
        <p:txBody>
          <a:bodyPr>
            <a:normAutofit/>
          </a:bodyPr>
          <a:lstStyle/>
          <a:p>
            <a:r>
              <a:rPr lang="en-GB" sz="2600" noProof="0" dirty="0" smtClean="0"/>
              <a:t>Effective </a:t>
            </a:r>
            <a:r>
              <a:rPr lang="en-GB" sz="2600" noProof="0" dirty="0"/>
              <a:t>operational feedback system and a systematic </a:t>
            </a:r>
            <a:r>
              <a:rPr lang="en-GB" sz="2600" noProof="0" dirty="0" smtClean="0"/>
              <a:t>analysis;</a:t>
            </a:r>
          </a:p>
          <a:p>
            <a:r>
              <a:rPr lang="en-GB" sz="2600" noProof="0" dirty="0"/>
              <a:t>Work scheduling must allocate parts, materials, resources and expertise at the appropriate </a:t>
            </a:r>
            <a:r>
              <a:rPr lang="en-GB" sz="2600" noProof="0" dirty="0" smtClean="0"/>
              <a:t>time;</a:t>
            </a:r>
          </a:p>
          <a:p>
            <a:pPr marL="0" indent="0">
              <a:lnSpc>
                <a:spcPct val="130000"/>
              </a:lnSpc>
              <a:spcBef>
                <a:spcPts val="0"/>
              </a:spcBef>
              <a:spcAft>
                <a:spcPts val="600"/>
              </a:spcAft>
              <a:buNone/>
            </a:pPr>
            <a:r>
              <a:rPr lang="en-GB" sz="2800" b="1" u="sng" dirty="0">
                <a:solidFill>
                  <a:schemeClr val="tx1">
                    <a:lumMod val="60000"/>
                    <a:lumOff val="40000"/>
                  </a:schemeClr>
                </a:solidFill>
              </a:rPr>
              <a:t>Spare parts and </a:t>
            </a:r>
            <a:r>
              <a:rPr lang="en-GB" sz="2800" b="1" u="sng" dirty="0" smtClean="0">
                <a:solidFill>
                  <a:schemeClr val="tx1">
                    <a:lumMod val="60000"/>
                    <a:lumOff val="40000"/>
                  </a:schemeClr>
                </a:solidFill>
              </a:rPr>
              <a:t>materials</a:t>
            </a:r>
          </a:p>
          <a:p>
            <a:r>
              <a:rPr lang="en-GB" sz="2600" dirty="0"/>
              <a:t>Necessary parts and materials are made available and are suitable for use when needed.</a:t>
            </a:r>
          </a:p>
          <a:p>
            <a:pPr marL="0" indent="0">
              <a:lnSpc>
                <a:spcPct val="130000"/>
              </a:lnSpc>
              <a:spcBef>
                <a:spcPts val="0"/>
              </a:spcBef>
              <a:spcAft>
                <a:spcPts val="600"/>
              </a:spcAft>
              <a:buNone/>
            </a:pPr>
            <a:r>
              <a:rPr lang="en-GB" sz="2800" b="1" u="sng" dirty="0" smtClean="0">
                <a:solidFill>
                  <a:schemeClr val="tx1">
                    <a:lumMod val="60000"/>
                    <a:lumOff val="40000"/>
                  </a:schemeClr>
                </a:solidFill>
              </a:rPr>
              <a:t>Outage management</a:t>
            </a:r>
          </a:p>
          <a:p>
            <a:r>
              <a:rPr lang="en-GB" sz="2600" dirty="0" smtClean="0"/>
              <a:t>Safe </a:t>
            </a:r>
            <a:r>
              <a:rPr lang="en-GB" sz="2600" dirty="0"/>
              <a:t>and effective implementation and control </a:t>
            </a:r>
            <a:r>
              <a:rPr lang="en-GB" sz="2600" dirty="0" smtClean="0"/>
              <a:t>of activities;</a:t>
            </a:r>
          </a:p>
          <a:p>
            <a:r>
              <a:rPr lang="en-GB" sz="2600" dirty="0"/>
              <a:t>Outage planning is a </a:t>
            </a:r>
            <a:r>
              <a:rPr lang="en-GB" sz="2600" b="1" dirty="0">
                <a:solidFill>
                  <a:schemeClr val="accent4">
                    <a:lumMod val="75000"/>
                  </a:schemeClr>
                </a:solidFill>
              </a:rPr>
              <a:t>continuing </a:t>
            </a:r>
            <a:r>
              <a:rPr lang="en-GB" sz="2600" b="1" dirty="0" smtClean="0">
                <a:solidFill>
                  <a:schemeClr val="accent4">
                    <a:lumMod val="75000"/>
                  </a:schemeClr>
                </a:solidFill>
              </a:rPr>
              <a:t>process</a:t>
            </a:r>
            <a:r>
              <a:rPr lang="en-GB" sz="2600" dirty="0" smtClean="0"/>
              <a:t>;</a:t>
            </a:r>
            <a:endParaRPr lang="en-GB" sz="26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50</a:t>
            </a:fld>
            <a:endParaRPr lang="sl-SI" dirty="0"/>
          </a:p>
        </p:txBody>
      </p:sp>
    </p:spTree>
    <p:extLst>
      <p:ext uri="{BB962C8B-B14F-4D97-AF65-F5344CB8AC3E}">
        <p14:creationId xmlns="" xmlns:p14="http://schemas.microsoft.com/office/powerpoint/2010/main" val="10309299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normAutofit/>
          </a:bodyPr>
          <a:lstStyle/>
          <a:p>
            <a:r>
              <a:rPr lang="en-GB" noProof="0" dirty="0" smtClean="0"/>
              <a:t>Technical support (TS)</a:t>
            </a:r>
            <a:endParaRPr lang="en-GB" noProof="0" dirty="0"/>
          </a:p>
        </p:txBody>
      </p:sp>
      <p:sp>
        <p:nvSpPr>
          <p:cNvPr id="3" name="Content Placeholder 2"/>
          <p:cNvSpPr>
            <a:spLocks noGrp="1"/>
          </p:cNvSpPr>
          <p:nvPr>
            <p:ph idx="1"/>
          </p:nvPr>
        </p:nvSpPr>
        <p:spPr>
          <a:xfrm>
            <a:off x="647700" y="1259999"/>
            <a:ext cx="9072300" cy="5099858"/>
          </a:xfrm>
        </p:spPr>
        <p:txBody>
          <a:bodyPr>
            <a:normAutofit/>
          </a:bodyPr>
          <a:lstStyle/>
          <a:p>
            <a:r>
              <a:rPr lang="en-GB" sz="2800" noProof="0" dirty="0" smtClean="0"/>
              <a:t>TS </a:t>
            </a:r>
            <a:r>
              <a:rPr lang="en-GB" sz="2800" noProof="0" dirty="0"/>
              <a:t>covers all on-site activities of the technical and </a:t>
            </a:r>
            <a:r>
              <a:rPr lang="en-GB" sz="2800" noProof="0" dirty="0" smtClean="0"/>
              <a:t>engineering groups involved in (e.g.)</a:t>
            </a:r>
            <a:r>
              <a:rPr lang="en-GB" sz="3000" noProof="0" dirty="0" smtClean="0"/>
              <a:t>:</a:t>
            </a:r>
          </a:p>
          <a:p>
            <a:pPr lvl="1"/>
            <a:r>
              <a:rPr lang="en-GB" sz="2600" noProof="0" dirty="0" smtClean="0"/>
              <a:t>surveillance programme,</a:t>
            </a:r>
          </a:p>
          <a:p>
            <a:pPr lvl="1"/>
            <a:r>
              <a:rPr lang="en-GB" sz="2600" noProof="0" dirty="0" smtClean="0"/>
              <a:t>plant performance monitoring,</a:t>
            </a:r>
          </a:p>
          <a:p>
            <a:pPr lvl="1"/>
            <a:r>
              <a:rPr lang="en-GB" sz="2600" noProof="0" dirty="0" smtClean="0"/>
              <a:t>plant </a:t>
            </a:r>
            <a:r>
              <a:rPr lang="en-GB" sz="2600" noProof="0" dirty="0" smtClean="0"/>
              <a:t>modifications,</a:t>
            </a:r>
          </a:p>
          <a:p>
            <a:pPr lvl="1"/>
            <a:r>
              <a:rPr lang="en-GB" sz="2600" noProof="0" dirty="0" smtClean="0"/>
              <a:t>reactor engineering,</a:t>
            </a:r>
          </a:p>
          <a:p>
            <a:pPr lvl="1"/>
            <a:r>
              <a:rPr lang="en-GB" sz="2600" noProof="0" dirty="0" smtClean="0"/>
              <a:t>fuel </a:t>
            </a:r>
            <a:r>
              <a:rPr lang="en-GB" sz="2600" noProof="0" dirty="0"/>
              <a:t>handling, </a:t>
            </a:r>
            <a:r>
              <a:rPr lang="en-GB" sz="2600" noProof="0" dirty="0" smtClean="0"/>
              <a:t>and</a:t>
            </a:r>
          </a:p>
          <a:p>
            <a:pPr marL="0" indent="0">
              <a:lnSpc>
                <a:spcPct val="140000"/>
              </a:lnSpc>
              <a:spcBef>
                <a:spcPts val="0"/>
              </a:spcBef>
              <a:spcAft>
                <a:spcPts val="600"/>
              </a:spcAft>
              <a:buNone/>
            </a:pPr>
            <a:r>
              <a:rPr lang="en-GB" sz="3000" b="1" u="sng" dirty="0" smtClean="0">
                <a:solidFill>
                  <a:schemeClr val="tx1">
                    <a:lumMod val="60000"/>
                    <a:lumOff val="40000"/>
                  </a:schemeClr>
                </a:solidFill>
              </a:rPr>
              <a:t>Organization </a:t>
            </a:r>
            <a:r>
              <a:rPr lang="en-GB" sz="3000" b="1" u="sng" dirty="0">
                <a:solidFill>
                  <a:schemeClr val="tx1">
                    <a:lumMod val="60000"/>
                    <a:lumOff val="40000"/>
                  </a:schemeClr>
                </a:solidFill>
              </a:rPr>
              <a:t>and </a:t>
            </a:r>
            <a:r>
              <a:rPr lang="en-GB" sz="3000" b="1" u="sng" dirty="0" smtClean="0">
                <a:solidFill>
                  <a:schemeClr val="tx1">
                    <a:lumMod val="60000"/>
                    <a:lumOff val="40000"/>
                  </a:schemeClr>
                </a:solidFill>
              </a:rPr>
              <a:t>functions</a:t>
            </a:r>
          </a:p>
          <a:p>
            <a:r>
              <a:rPr lang="en-GB" sz="2800" dirty="0" smtClean="0"/>
              <a:t>Goals </a:t>
            </a:r>
            <a:r>
              <a:rPr lang="en-GB" sz="2800" dirty="0"/>
              <a:t>and objectives →</a:t>
            </a:r>
            <a:r>
              <a:rPr lang="en-GB" sz="2800" dirty="0" smtClean="0"/>
              <a:t> </a:t>
            </a:r>
            <a:r>
              <a:rPr lang="en-GB" sz="2800" dirty="0"/>
              <a:t>written and </a:t>
            </a:r>
            <a:r>
              <a:rPr lang="en-GB" sz="2800" dirty="0" smtClean="0"/>
              <a:t>defined</a:t>
            </a:r>
          </a:p>
          <a:p>
            <a:pPr lvl="1"/>
            <a:r>
              <a:rPr lang="en-GB" sz="2600" dirty="0" smtClean="0"/>
              <a:t>within </a:t>
            </a:r>
            <a:r>
              <a:rPr lang="en-GB" sz="2600" dirty="0"/>
              <a:t>the framework of plant policies and </a:t>
            </a:r>
            <a:r>
              <a:rPr lang="en-GB" sz="2600" dirty="0" smtClean="0"/>
              <a:t>goals;</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51</a:t>
            </a:fld>
            <a:endParaRPr lang="sl-SI" dirty="0"/>
          </a:p>
        </p:txBody>
      </p:sp>
    </p:spTree>
    <p:extLst>
      <p:ext uri="{BB962C8B-B14F-4D97-AF65-F5344CB8AC3E}">
        <p14:creationId xmlns="" xmlns:p14="http://schemas.microsoft.com/office/powerpoint/2010/main" val="38397102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GB" dirty="0"/>
              <a:t>Technical support (TS</a:t>
            </a:r>
            <a:r>
              <a:rPr lang="en-GB" dirty="0" smtClean="0"/>
              <a:t>)</a:t>
            </a:r>
            <a:endParaRPr lang="en-GB" noProof="0" dirty="0"/>
          </a:p>
        </p:txBody>
      </p:sp>
      <p:sp>
        <p:nvSpPr>
          <p:cNvPr id="3" name="Content Placeholder 2"/>
          <p:cNvSpPr>
            <a:spLocks noGrp="1"/>
          </p:cNvSpPr>
          <p:nvPr>
            <p:ph idx="1"/>
          </p:nvPr>
        </p:nvSpPr>
        <p:spPr>
          <a:xfrm>
            <a:off x="495300" y="1259999"/>
            <a:ext cx="9224700" cy="5064601"/>
          </a:xfrm>
        </p:spPr>
        <p:txBody>
          <a:bodyPr>
            <a:normAutofit/>
          </a:bodyPr>
          <a:lstStyle/>
          <a:p>
            <a:pPr marL="0" indent="0">
              <a:lnSpc>
                <a:spcPct val="130000"/>
              </a:lnSpc>
              <a:spcBef>
                <a:spcPts val="0"/>
              </a:spcBef>
              <a:spcAft>
                <a:spcPts val="600"/>
              </a:spcAft>
              <a:buNone/>
            </a:pPr>
            <a:r>
              <a:rPr lang="en-GB" sz="2800" b="1" u="sng" dirty="0">
                <a:solidFill>
                  <a:schemeClr val="tx1">
                    <a:lumMod val="60000"/>
                    <a:lumOff val="40000"/>
                  </a:schemeClr>
                </a:solidFill>
              </a:rPr>
              <a:t>Surveillance programme</a:t>
            </a:r>
          </a:p>
          <a:p>
            <a:pPr>
              <a:spcAft>
                <a:spcPts val="600"/>
              </a:spcAft>
            </a:pPr>
            <a:r>
              <a:rPr lang="en-GB" sz="2600" noProof="0" dirty="0" smtClean="0"/>
              <a:t>Comprehensive </a:t>
            </a:r>
            <a:r>
              <a:rPr lang="en-GB" sz="2600" noProof="0" dirty="0"/>
              <a:t>and adequately documented surveillance </a:t>
            </a:r>
            <a:r>
              <a:rPr lang="en-GB" sz="2600" noProof="0" dirty="0" smtClean="0"/>
              <a:t>programme</a:t>
            </a:r>
            <a:r>
              <a:rPr lang="en-GB" sz="2600" dirty="0"/>
              <a:t> →</a:t>
            </a:r>
            <a:r>
              <a:rPr lang="en-GB" sz="2600" noProof="0" dirty="0" smtClean="0"/>
              <a:t> </a:t>
            </a:r>
            <a:r>
              <a:rPr lang="en-GB" sz="2600" dirty="0"/>
              <a:t>confirm </a:t>
            </a:r>
            <a:r>
              <a:rPr lang="en-GB" sz="2600" dirty="0" smtClean="0"/>
              <a:t>provisions </a:t>
            </a:r>
            <a:r>
              <a:rPr lang="en-GB" sz="2600" dirty="0"/>
              <a:t>for safe </a:t>
            </a:r>
            <a:r>
              <a:rPr lang="en-GB" sz="2600" dirty="0" smtClean="0"/>
              <a:t>operation and </a:t>
            </a:r>
            <a:r>
              <a:rPr lang="en-GB" sz="2600" dirty="0"/>
              <a:t>safety margins</a:t>
            </a:r>
            <a:r>
              <a:rPr lang="en-GB" sz="2600" dirty="0" smtClean="0"/>
              <a:t>;</a:t>
            </a:r>
            <a:endParaRPr lang="en-GB" sz="2600" noProof="0" dirty="0" smtClean="0"/>
          </a:p>
          <a:p>
            <a:pPr>
              <a:spcAft>
                <a:spcPts val="600"/>
              </a:spcAft>
            </a:pPr>
            <a:r>
              <a:rPr lang="en-GB" sz="2600" dirty="0" smtClean="0"/>
              <a:t>Verifies systems and components → ready to operate and perform their safety functions;</a:t>
            </a:r>
          </a:p>
          <a:p>
            <a:pPr lvl="1">
              <a:spcAft>
                <a:spcPts val="600"/>
              </a:spcAft>
            </a:pPr>
            <a:r>
              <a:rPr lang="en-GB" sz="2400" noProof="0" dirty="0"/>
              <a:t>Such </a:t>
            </a:r>
            <a:r>
              <a:rPr lang="en-GB" sz="2400" noProof="0" dirty="0" smtClean="0"/>
              <a:t>programme </a:t>
            </a:r>
            <a:r>
              <a:rPr lang="en-GB" sz="2400" dirty="0"/>
              <a:t>→</a:t>
            </a:r>
            <a:r>
              <a:rPr lang="en-GB" sz="2400" noProof="0" dirty="0" smtClean="0"/>
              <a:t> </a:t>
            </a:r>
            <a:r>
              <a:rPr lang="en-GB" sz="2400" noProof="0" dirty="0"/>
              <a:t>detect ageing </a:t>
            </a:r>
            <a:r>
              <a:rPr lang="en-GB" sz="2400" noProof="0" dirty="0" smtClean="0"/>
              <a:t>trends;</a:t>
            </a:r>
          </a:p>
          <a:p>
            <a:pPr>
              <a:spcAft>
                <a:spcPts val="600"/>
              </a:spcAft>
            </a:pPr>
            <a:r>
              <a:rPr lang="en-GB" sz="2600" dirty="0" smtClean="0"/>
              <a:t>Detect </a:t>
            </a:r>
            <a:r>
              <a:rPr lang="en-GB" sz="2600" dirty="0"/>
              <a:t>and correct any anomalous </a:t>
            </a:r>
            <a:r>
              <a:rPr lang="en-GB" sz="2600" dirty="0" smtClean="0"/>
              <a:t>condition;</a:t>
            </a:r>
          </a:p>
          <a:p>
            <a:pPr>
              <a:buNone/>
            </a:pP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52</a:t>
            </a:fld>
            <a:endParaRPr lang="sl-SI" dirty="0"/>
          </a:p>
        </p:txBody>
      </p:sp>
    </p:spTree>
    <p:extLst>
      <p:ext uri="{BB962C8B-B14F-4D97-AF65-F5344CB8AC3E}">
        <p14:creationId xmlns="" xmlns:p14="http://schemas.microsoft.com/office/powerpoint/2010/main" val="154356821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en-GB" dirty="0"/>
              <a:t>Technical support (TS)</a:t>
            </a:r>
            <a:endParaRPr lang="en-GB" noProof="0" dirty="0"/>
          </a:p>
        </p:txBody>
      </p:sp>
      <p:sp>
        <p:nvSpPr>
          <p:cNvPr id="3" name="Content Placeholder 2"/>
          <p:cNvSpPr>
            <a:spLocks noGrp="1"/>
          </p:cNvSpPr>
          <p:nvPr>
            <p:ph idx="1"/>
          </p:nvPr>
        </p:nvSpPr>
        <p:spPr>
          <a:xfrm>
            <a:off x="609600" y="1069499"/>
            <a:ext cx="8858250" cy="5099858"/>
          </a:xfrm>
        </p:spPr>
        <p:txBody>
          <a:bodyPr>
            <a:normAutofit fontScale="85000" lnSpcReduction="20000"/>
          </a:bodyPr>
          <a:lstStyle/>
          <a:p>
            <a:pPr marL="0" indent="0">
              <a:lnSpc>
                <a:spcPct val="150000"/>
              </a:lnSpc>
              <a:spcBef>
                <a:spcPts val="0"/>
              </a:spcBef>
              <a:spcAft>
                <a:spcPts val="600"/>
              </a:spcAft>
              <a:buNone/>
            </a:pPr>
            <a:r>
              <a:rPr lang="en-GB" sz="3600" b="1" u="sng" dirty="0">
                <a:solidFill>
                  <a:schemeClr val="tx1">
                    <a:lumMod val="60000"/>
                    <a:lumOff val="40000"/>
                  </a:schemeClr>
                </a:solidFill>
              </a:rPr>
              <a:t>Plant modification system</a:t>
            </a:r>
          </a:p>
          <a:p>
            <a:r>
              <a:rPr lang="en-GB" sz="3400" noProof="0" dirty="0" smtClean="0"/>
              <a:t>Programme encompass changes of:</a:t>
            </a:r>
          </a:p>
          <a:p>
            <a:pPr lvl="1"/>
            <a:r>
              <a:rPr lang="en-GB" sz="3100" noProof="0" dirty="0" smtClean="0"/>
              <a:t>structures,</a:t>
            </a:r>
          </a:p>
          <a:p>
            <a:pPr lvl="1"/>
            <a:r>
              <a:rPr lang="en-GB" sz="3100" noProof="0" dirty="0" smtClean="0"/>
              <a:t>systems,</a:t>
            </a:r>
          </a:p>
          <a:p>
            <a:pPr lvl="1"/>
            <a:r>
              <a:rPr lang="en-GB" sz="3100" noProof="0" dirty="0" smtClean="0"/>
              <a:t>components and process software of power plant,</a:t>
            </a:r>
          </a:p>
          <a:p>
            <a:pPr lvl="1"/>
            <a:r>
              <a:rPr lang="en-GB" sz="3100" noProof="0" dirty="0" smtClean="0"/>
              <a:t>operational limits and conditions,</a:t>
            </a:r>
          </a:p>
          <a:p>
            <a:pPr lvl="1"/>
            <a:r>
              <a:rPr lang="en-GB" sz="3100" noProof="0" dirty="0" smtClean="0"/>
              <a:t>instructions and procedures</a:t>
            </a:r>
          </a:p>
          <a:p>
            <a:r>
              <a:rPr lang="en-GB" sz="3400" dirty="0" smtClean="0"/>
              <a:t>The design authority:</a:t>
            </a:r>
          </a:p>
          <a:p>
            <a:pPr lvl="1"/>
            <a:r>
              <a:rPr lang="en-GB" noProof="0" dirty="0" smtClean="0"/>
              <a:t>review, </a:t>
            </a:r>
          </a:p>
          <a:p>
            <a:pPr lvl="1"/>
            <a:r>
              <a:rPr lang="en-GB" noProof="0" dirty="0" smtClean="0"/>
              <a:t>verify and </a:t>
            </a:r>
          </a:p>
          <a:p>
            <a:pPr lvl="1"/>
            <a:r>
              <a:rPr lang="en-GB" noProof="0" dirty="0" smtClean="0"/>
              <a:t>approve (or reject) design changes</a:t>
            </a:r>
            <a:r>
              <a:rPr lang="en-GB" noProof="0" dirty="0" smtClean="0"/>
              <a:t>.</a:t>
            </a:r>
            <a:endParaRPr lang="en-GB"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53</a:t>
            </a:fld>
            <a:endParaRPr lang="sl-SI" dirty="0"/>
          </a:p>
        </p:txBody>
      </p:sp>
    </p:spTree>
    <p:extLst>
      <p:ext uri="{BB962C8B-B14F-4D97-AF65-F5344CB8AC3E}">
        <p14:creationId xmlns="" xmlns:p14="http://schemas.microsoft.com/office/powerpoint/2010/main" val="35385189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80000"/>
            <a:ext cx="8456100" cy="900000"/>
          </a:xfrm>
        </p:spPr>
        <p:txBody>
          <a:bodyPr/>
          <a:lstStyle/>
          <a:p>
            <a:r>
              <a:rPr lang="en-GB" dirty="0"/>
              <a:t>Technical support (TS)</a:t>
            </a:r>
            <a:endParaRPr lang="en-GB" noProof="0" dirty="0"/>
          </a:p>
        </p:txBody>
      </p:sp>
      <p:sp>
        <p:nvSpPr>
          <p:cNvPr id="3" name="Content Placeholder 2"/>
          <p:cNvSpPr>
            <a:spLocks noGrp="1"/>
          </p:cNvSpPr>
          <p:nvPr>
            <p:ph idx="1"/>
          </p:nvPr>
        </p:nvSpPr>
        <p:spPr>
          <a:xfrm>
            <a:off x="685800" y="1438012"/>
            <a:ext cx="8705850" cy="4772287"/>
          </a:xfrm>
        </p:spPr>
        <p:txBody>
          <a:bodyPr>
            <a:normAutofit fontScale="55000" lnSpcReduction="20000"/>
          </a:bodyPr>
          <a:lstStyle/>
          <a:p>
            <a:r>
              <a:rPr lang="en-GB" sz="4400" noProof="0" dirty="0" smtClean="0"/>
              <a:t>Programme </a:t>
            </a:r>
            <a:r>
              <a:rPr lang="en-GB" sz="4400" noProof="0" dirty="0"/>
              <a:t>is integrated in to the overall plant configuration management </a:t>
            </a:r>
            <a:r>
              <a:rPr lang="en-GB" sz="4400" noProof="0" dirty="0" smtClean="0"/>
              <a:t>system</a:t>
            </a:r>
          </a:p>
          <a:p>
            <a:pPr marL="0" indent="0">
              <a:lnSpc>
                <a:spcPct val="150000"/>
              </a:lnSpc>
              <a:spcBef>
                <a:spcPts val="0"/>
              </a:spcBef>
              <a:spcAft>
                <a:spcPts val="600"/>
              </a:spcAft>
              <a:buNone/>
            </a:pPr>
            <a:r>
              <a:rPr lang="en-GB" sz="4500" b="1" u="sng" dirty="0">
                <a:solidFill>
                  <a:schemeClr val="tx1">
                    <a:lumMod val="60000"/>
                    <a:lumOff val="40000"/>
                  </a:schemeClr>
                </a:solidFill>
              </a:rPr>
              <a:t>Reactor core management (reactor engineering</a:t>
            </a:r>
            <a:r>
              <a:rPr lang="en-GB" sz="4500" b="1" u="sng" dirty="0" smtClean="0">
                <a:solidFill>
                  <a:schemeClr val="tx1">
                    <a:lumMod val="60000"/>
                    <a:lumOff val="40000"/>
                  </a:schemeClr>
                </a:solidFill>
              </a:rPr>
              <a:t>)</a:t>
            </a:r>
          </a:p>
          <a:p>
            <a:r>
              <a:rPr lang="en-GB" sz="4400" dirty="0" smtClean="0"/>
              <a:t>Safe and optimum operation of the reactor core</a:t>
            </a:r>
          </a:p>
          <a:p>
            <a:pPr lvl="1"/>
            <a:r>
              <a:rPr lang="en-GB" sz="4400" dirty="0" smtClean="0"/>
              <a:t>maximum effort</a:t>
            </a:r>
            <a:r>
              <a:rPr lang="en-GB" sz="4400" dirty="0"/>
              <a:t> →</a:t>
            </a:r>
            <a:r>
              <a:rPr lang="en-GB" sz="4400" dirty="0" smtClean="0"/>
              <a:t> fuel integrity;</a:t>
            </a:r>
          </a:p>
          <a:p>
            <a:r>
              <a:rPr lang="en-GB" sz="4400" dirty="0" smtClean="0"/>
              <a:t>Numerical methods and techniques → reactor behaviour;</a:t>
            </a:r>
          </a:p>
          <a:p>
            <a:r>
              <a:rPr lang="en-GB" sz="4400" dirty="0" smtClean="0"/>
              <a:t>Surveillance activities → early detection of any deterioration;</a:t>
            </a:r>
          </a:p>
          <a:p>
            <a:pPr marL="0" indent="0">
              <a:lnSpc>
                <a:spcPct val="150000"/>
              </a:lnSpc>
              <a:spcBef>
                <a:spcPts val="0"/>
              </a:spcBef>
              <a:spcAft>
                <a:spcPts val="600"/>
              </a:spcAft>
              <a:buNone/>
            </a:pPr>
            <a:r>
              <a:rPr lang="en-GB" sz="4500" b="1" u="sng" dirty="0">
                <a:solidFill>
                  <a:schemeClr val="tx1">
                    <a:lumMod val="60000"/>
                    <a:lumOff val="40000"/>
                  </a:schemeClr>
                </a:solidFill>
              </a:rPr>
              <a:t>Handling of fuel and core </a:t>
            </a:r>
            <a:r>
              <a:rPr lang="en-GB" sz="4500" b="1" u="sng" dirty="0" smtClean="0">
                <a:solidFill>
                  <a:schemeClr val="tx1">
                    <a:lumMod val="60000"/>
                    <a:lumOff val="40000"/>
                  </a:schemeClr>
                </a:solidFill>
              </a:rPr>
              <a:t>components</a:t>
            </a:r>
          </a:p>
          <a:p>
            <a:r>
              <a:rPr lang="en-GB" sz="4400" dirty="0" smtClean="0"/>
              <a:t>Programme provides measures to prevent:</a:t>
            </a:r>
          </a:p>
          <a:p>
            <a:pPr lvl="1"/>
            <a:r>
              <a:rPr lang="en-GB" sz="4400" dirty="0"/>
              <a:t>damage of the nuclear fuel,</a:t>
            </a:r>
          </a:p>
          <a:p>
            <a:pPr lvl="1"/>
            <a:r>
              <a:rPr lang="en-GB" sz="4400" dirty="0"/>
              <a:t>inadvertent criticality, and</a:t>
            </a:r>
          </a:p>
          <a:p>
            <a:pPr lvl="1"/>
            <a:r>
              <a:rPr lang="en-GB" sz="4400" dirty="0"/>
              <a:t>loss of appropriate </a:t>
            </a:r>
            <a:r>
              <a:rPr lang="en-GB" sz="4400" dirty="0" smtClean="0"/>
              <a:t>cooling;</a:t>
            </a:r>
            <a:endParaRPr lang="en-GB" sz="44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54</a:t>
            </a:fld>
            <a:endParaRPr lang="sl-SI" dirty="0"/>
          </a:p>
        </p:txBody>
      </p:sp>
    </p:spTree>
    <p:extLst>
      <p:ext uri="{BB962C8B-B14F-4D97-AF65-F5344CB8AC3E}">
        <p14:creationId xmlns="" xmlns:p14="http://schemas.microsoft.com/office/powerpoint/2010/main" val="36553550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dirty="0"/>
              <a:t>Technical support (TS)</a:t>
            </a:r>
            <a:endParaRPr lang="en-GB" noProof="0" dirty="0"/>
          </a:p>
        </p:txBody>
      </p:sp>
      <p:sp>
        <p:nvSpPr>
          <p:cNvPr id="3" name="Content Placeholder 2"/>
          <p:cNvSpPr>
            <a:spLocks noGrp="1"/>
          </p:cNvSpPr>
          <p:nvPr>
            <p:ph idx="1"/>
          </p:nvPr>
        </p:nvSpPr>
        <p:spPr>
          <a:xfrm>
            <a:off x="666750" y="1259998"/>
            <a:ext cx="9053250" cy="5121751"/>
          </a:xfrm>
        </p:spPr>
        <p:txBody>
          <a:bodyPr/>
          <a:lstStyle/>
          <a:p>
            <a:pPr marL="360000" lvl="1" indent="-360000" defTabSz="900000">
              <a:lnSpc>
                <a:spcPct val="80000"/>
              </a:lnSpc>
              <a:spcAft>
                <a:spcPts val="600"/>
              </a:spcAft>
              <a:buSzPct val="110000"/>
              <a:buFont typeface="Arial" panose="020B0604020202020204" pitchFamily="34" charset="0"/>
              <a:buChar char="•"/>
            </a:pPr>
            <a:r>
              <a:rPr lang="en-GB" sz="2600" dirty="0" smtClean="0"/>
              <a:t>Comprehensive </a:t>
            </a:r>
            <a:r>
              <a:rPr lang="en-GB" sz="2600" dirty="0"/>
              <a:t>fuel handling programme includes</a:t>
            </a:r>
            <a:r>
              <a:rPr lang="en-GB" sz="2600" dirty="0" smtClean="0"/>
              <a:t>:</a:t>
            </a:r>
          </a:p>
          <a:p>
            <a:pPr lvl="1"/>
            <a:r>
              <a:rPr lang="en-GB" sz="2400" noProof="0" dirty="0"/>
              <a:t>receipt, </a:t>
            </a:r>
            <a:endParaRPr lang="en-GB" sz="2400" noProof="0" dirty="0" smtClean="0"/>
          </a:p>
          <a:p>
            <a:pPr lvl="1"/>
            <a:r>
              <a:rPr lang="en-GB" sz="2400" noProof="0" dirty="0" smtClean="0"/>
              <a:t>transfer</a:t>
            </a:r>
            <a:r>
              <a:rPr lang="en-GB" sz="2400" noProof="0" dirty="0"/>
              <a:t>, </a:t>
            </a:r>
            <a:endParaRPr lang="en-GB" sz="2400" noProof="0" dirty="0" smtClean="0"/>
          </a:p>
          <a:p>
            <a:pPr lvl="1"/>
            <a:r>
              <a:rPr lang="en-GB" sz="2400" noProof="0" dirty="0" smtClean="0"/>
              <a:t>inspection, </a:t>
            </a:r>
            <a:r>
              <a:rPr lang="en-GB" sz="2400" noProof="0" dirty="0"/>
              <a:t>and </a:t>
            </a:r>
            <a:endParaRPr lang="en-GB" sz="2400" noProof="0" dirty="0" smtClean="0"/>
          </a:p>
          <a:p>
            <a:pPr lvl="1"/>
            <a:r>
              <a:rPr lang="en-GB" sz="2400" noProof="0" dirty="0" smtClean="0"/>
              <a:t>storage </a:t>
            </a:r>
            <a:r>
              <a:rPr lang="en-GB" sz="2400" noProof="0" dirty="0"/>
              <a:t>of nuclear fuel.</a:t>
            </a:r>
          </a:p>
          <a:p>
            <a:pPr marL="0" lvl="1" indent="0" defTabSz="900000">
              <a:lnSpc>
                <a:spcPct val="130000"/>
              </a:lnSpc>
              <a:spcBef>
                <a:spcPts val="0"/>
              </a:spcBef>
              <a:spcAft>
                <a:spcPts val="600"/>
              </a:spcAft>
              <a:buSzPct val="110000"/>
              <a:buNone/>
            </a:pPr>
            <a:r>
              <a:rPr lang="en-GB" b="1" u="sng" dirty="0" smtClean="0">
                <a:solidFill>
                  <a:schemeClr val="tx1">
                    <a:lumMod val="60000"/>
                    <a:lumOff val="40000"/>
                  </a:schemeClr>
                </a:solidFill>
              </a:rPr>
              <a:t>Computer based systems important to safety</a:t>
            </a:r>
          </a:p>
          <a:p>
            <a:pPr marL="360000" lvl="1" indent="-360000" defTabSz="900000">
              <a:lnSpc>
                <a:spcPct val="80000"/>
              </a:lnSpc>
              <a:spcAft>
                <a:spcPts val="600"/>
              </a:spcAft>
              <a:buSzPct val="110000"/>
              <a:buFont typeface="Arial" panose="020B0604020202020204" pitchFamily="34" charset="0"/>
              <a:buChar char="•"/>
            </a:pPr>
            <a:r>
              <a:rPr lang="en-GB" sz="2600" dirty="0" smtClean="0"/>
              <a:t>Established </a:t>
            </a:r>
            <a:r>
              <a:rPr lang="en-GB" sz="2600" dirty="0"/>
              <a:t>and implemented to support and verify the safe operation of the </a:t>
            </a:r>
            <a:r>
              <a:rPr lang="en-GB" sz="2600" dirty="0" smtClean="0"/>
              <a:t>plant;</a:t>
            </a:r>
          </a:p>
        </p:txBody>
      </p:sp>
      <p:sp>
        <p:nvSpPr>
          <p:cNvPr id="4" name="Slide Number Placeholder 3"/>
          <p:cNvSpPr>
            <a:spLocks noGrp="1"/>
          </p:cNvSpPr>
          <p:nvPr>
            <p:ph type="sldNum" sz="quarter" idx="12"/>
          </p:nvPr>
        </p:nvSpPr>
        <p:spPr/>
        <p:txBody>
          <a:bodyPr/>
          <a:lstStyle/>
          <a:p>
            <a:fld id="{E820C8E4-9002-4E93-8650-B0CC00F8D49C}" type="slidenum">
              <a:rPr lang="sl-SI" smtClean="0"/>
              <a:pPr/>
              <a:t>55</a:t>
            </a:fld>
            <a:endParaRPr lang="sl-SI" dirty="0"/>
          </a:p>
        </p:txBody>
      </p:sp>
    </p:spTree>
    <p:extLst>
      <p:ext uri="{BB962C8B-B14F-4D97-AF65-F5344CB8AC3E}">
        <p14:creationId xmlns="" xmlns:p14="http://schemas.microsoft.com/office/powerpoint/2010/main" val="2434657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80000"/>
            <a:ext cx="8741850" cy="900000"/>
          </a:xfrm>
        </p:spPr>
        <p:txBody>
          <a:bodyPr>
            <a:normAutofit/>
          </a:bodyPr>
          <a:lstStyle/>
          <a:p>
            <a:r>
              <a:rPr lang="en-GB" noProof="0" dirty="0" smtClean="0"/>
              <a:t>Operational experience feedback</a:t>
            </a:r>
            <a:endParaRPr lang="en-GB" noProof="0" dirty="0"/>
          </a:p>
        </p:txBody>
      </p:sp>
      <p:sp>
        <p:nvSpPr>
          <p:cNvPr id="3" name="Content Placeholder 2"/>
          <p:cNvSpPr>
            <a:spLocks noGrp="1"/>
          </p:cNvSpPr>
          <p:nvPr>
            <p:ph idx="1"/>
          </p:nvPr>
        </p:nvSpPr>
        <p:spPr>
          <a:xfrm>
            <a:off x="514350" y="1259999"/>
            <a:ext cx="9205650" cy="5099858"/>
          </a:xfrm>
        </p:spPr>
        <p:txBody>
          <a:bodyPr>
            <a:normAutofit/>
          </a:bodyPr>
          <a:lstStyle/>
          <a:p>
            <a:pPr>
              <a:spcAft>
                <a:spcPts val="600"/>
              </a:spcAft>
            </a:pPr>
            <a:r>
              <a:rPr lang="en-GB" sz="2800" noProof="0" dirty="0" smtClean="0"/>
              <a:t>Operational experience (OE) programme is characterized by the following features:</a:t>
            </a:r>
          </a:p>
          <a:p>
            <a:pPr lvl="1">
              <a:spcAft>
                <a:spcPts val="600"/>
              </a:spcAft>
            </a:pPr>
            <a:r>
              <a:rPr lang="en-GB" sz="2600" noProof="0" dirty="0" smtClean="0"/>
              <a:t>Management aligns the organization;</a:t>
            </a:r>
          </a:p>
          <a:p>
            <a:pPr lvl="1">
              <a:spcAft>
                <a:spcPts val="600"/>
              </a:spcAft>
            </a:pPr>
            <a:r>
              <a:rPr lang="en-GB" sz="2600" noProof="0" dirty="0" smtClean="0"/>
              <a:t>Report </a:t>
            </a:r>
            <a:r>
              <a:rPr lang="en-GB" sz="2600" dirty="0"/>
              <a:t>→ </a:t>
            </a:r>
            <a:r>
              <a:rPr lang="en-GB" sz="2600" noProof="0" dirty="0" smtClean="0"/>
              <a:t>in a timely manner;</a:t>
            </a:r>
          </a:p>
          <a:p>
            <a:pPr lvl="1">
              <a:spcAft>
                <a:spcPts val="600"/>
              </a:spcAft>
            </a:pPr>
            <a:r>
              <a:rPr lang="en-GB" sz="2600" noProof="0" dirty="0" smtClean="0"/>
              <a:t>Sources </a:t>
            </a:r>
            <a:r>
              <a:rPr lang="en-GB" sz="2600" dirty="0" smtClean="0"/>
              <a:t>→ considered </a:t>
            </a:r>
            <a:r>
              <a:rPr lang="en-GB" sz="2600" dirty="0"/>
              <a:t>→ </a:t>
            </a:r>
            <a:r>
              <a:rPr lang="en-GB" sz="2600" dirty="0" smtClean="0"/>
              <a:t>to </a:t>
            </a:r>
            <a:r>
              <a:rPr lang="en-GB" sz="2600" noProof="0" dirty="0" smtClean="0"/>
              <a:t>learn a lessons;</a:t>
            </a:r>
          </a:p>
          <a:p>
            <a:pPr lvl="1">
              <a:spcAft>
                <a:spcPts val="600"/>
              </a:spcAft>
            </a:pPr>
            <a:r>
              <a:rPr lang="en-GB" sz="2600" noProof="0" dirty="0" smtClean="0"/>
              <a:t>Information </a:t>
            </a:r>
            <a:r>
              <a:rPr lang="en-GB" sz="2600" dirty="0"/>
              <a:t>→</a:t>
            </a:r>
            <a:r>
              <a:rPr lang="en-GB" sz="2600" noProof="0" dirty="0" smtClean="0"/>
              <a:t> screened;</a:t>
            </a:r>
          </a:p>
          <a:p>
            <a:pPr lvl="1">
              <a:spcAft>
                <a:spcPts val="600"/>
              </a:spcAft>
            </a:pPr>
            <a:r>
              <a:rPr lang="en-GB" sz="2600" noProof="0" dirty="0" smtClean="0"/>
              <a:t>Analysis </a:t>
            </a:r>
            <a:r>
              <a:rPr lang="en-GB" sz="2600" dirty="0"/>
              <a:t>→</a:t>
            </a:r>
            <a:r>
              <a:rPr lang="en-GB" sz="2600" noProof="0" dirty="0" smtClean="0"/>
              <a:t> performed on appropriate events;</a:t>
            </a:r>
          </a:p>
          <a:p>
            <a:pPr lvl="1">
              <a:spcAft>
                <a:spcPts val="600"/>
              </a:spcAft>
            </a:pPr>
            <a:r>
              <a:rPr lang="en-GB" sz="2600" noProof="0" dirty="0" smtClean="0"/>
              <a:t>Corrective actions </a:t>
            </a:r>
            <a:r>
              <a:rPr lang="en-GB" sz="2600" dirty="0"/>
              <a:t>→</a:t>
            </a:r>
            <a:r>
              <a:rPr lang="en-GB" sz="2600" noProof="0" dirty="0" smtClean="0"/>
              <a:t> defined, prioritized, scheduled and followed up</a:t>
            </a:r>
            <a:r>
              <a:rPr lang="en-GB" sz="2600" noProof="0" dirty="0" smtClean="0"/>
              <a:t>;</a:t>
            </a:r>
            <a:endParaRPr lang="en-GB" sz="2600"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56</a:t>
            </a:fld>
            <a:endParaRPr lang="sl-SI" dirty="0"/>
          </a:p>
        </p:txBody>
      </p:sp>
    </p:spTree>
    <p:extLst>
      <p:ext uri="{BB962C8B-B14F-4D97-AF65-F5344CB8AC3E}">
        <p14:creationId xmlns="" xmlns:p14="http://schemas.microsoft.com/office/powerpoint/2010/main" val="21472668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GB" dirty="0"/>
              <a:t>Operational experience feedback</a:t>
            </a:r>
            <a:endParaRPr lang="en-GB" noProof="0" dirty="0"/>
          </a:p>
        </p:txBody>
      </p:sp>
      <p:sp>
        <p:nvSpPr>
          <p:cNvPr id="3" name="Content Placeholder 2"/>
          <p:cNvSpPr>
            <a:spLocks noGrp="1"/>
          </p:cNvSpPr>
          <p:nvPr>
            <p:ph idx="1"/>
          </p:nvPr>
        </p:nvSpPr>
        <p:spPr>
          <a:xfrm>
            <a:off x="495300" y="1259999"/>
            <a:ext cx="9163050" cy="4721701"/>
          </a:xfrm>
        </p:spPr>
        <p:txBody>
          <a:bodyPr>
            <a:normAutofit fontScale="92500" lnSpcReduction="20000"/>
          </a:bodyPr>
          <a:lstStyle/>
          <a:p>
            <a:pPr marL="0" lvl="1" indent="0" defTabSz="900000">
              <a:lnSpc>
                <a:spcPct val="150000"/>
              </a:lnSpc>
              <a:spcBef>
                <a:spcPts val="0"/>
              </a:spcBef>
              <a:spcAft>
                <a:spcPts val="600"/>
              </a:spcAft>
              <a:buSzPct val="110000"/>
              <a:buNone/>
            </a:pPr>
            <a:r>
              <a:rPr lang="en-GB" sz="3000" b="1" u="sng" dirty="0">
                <a:solidFill>
                  <a:schemeClr val="tx1">
                    <a:lumMod val="60000"/>
                    <a:lumOff val="40000"/>
                  </a:schemeClr>
                </a:solidFill>
              </a:rPr>
              <a:t>Reporting of operating experience</a:t>
            </a:r>
          </a:p>
          <a:p>
            <a:r>
              <a:rPr lang="en-GB" sz="2800" noProof="0" dirty="0" smtClean="0"/>
              <a:t>What can be reported:</a:t>
            </a:r>
          </a:p>
          <a:p>
            <a:pPr lvl="1"/>
            <a:r>
              <a:rPr lang="en-GB" sz="2600" noProof="0" dirty="0" smtClean="0"/>
              <a:t>significant </a:t>
            </a:r>
            <a:r>
              <a:rPr lang="en-GB" sz="2600" noProof="0" dirty="0"/>
              <a:t>events, </a:t>
            </a:r>
            <a:r>
              <a:rPr lang="en-GB" sz="2600" noProof="0" dirty="0" smtClean="0"/>
              <a:t>minor </a:t>
            </a:r>
            <a:r>
              <a:rPr lang="en-GB" sz="2600" noProof="0" dirty="0"/>
              <a:t>events, </a:t>
            </a:r>
            <a:r>
              <a:rPr lang="en-GB" sz="2600" noProof="0" dirty="0" smtClean="0"/>
              <a:t>low </a:t>
            </a:r>
            <a:r>
              <a:rPr lang="en-GB" sz="2600" noProof="0" dirty="0"/>
              <a:t>level events, </a:t>
            </a:r>
            <a:endParaRPr lang="en-GB" sz="2600" noProof="0" dirty="0" smtClean="0"/>
          </a:p>
          <a:p>
            <a:pPr lvl="1"/>
            <a:r>
              <a:rPr lang="en-GB" sz="2600" noProof="0" dirty="0" smtClean="0"/>
              <a:t>near </a:t>
            </a:r>
            <a:r>
              <a:rPr lang="en-GB" sz="2600" noProof="0" dirty="0"/>
              <a:t>misses and potential </a:t>
            </a:r>
            <a:r>
              <a:rPr lang="en-GB" sz="2600" noProof="0" dirty="0" smtClean="0"/>
              <a:t>problems,</a:t>
            </a:r>
          </a:p>
          <a:p>
            <a:pPr lvl="1"/>
            <a:r>
              <a:rPr lang="en-GB" sz="2600" noProof="0" dirty="0" smtClean="0"/>
              <a:t>equipment </a:t>
            </a:r>
            <a:r>
              <a:rPr lang="en-GB" sz="2600" noProof="0" dirty="0"/>
              <a:t>failures, </a:t>
            </a:r>
            <a:endParaRPr lang="en-GB" sz="2600" noProof="0" dirty="0" smtClean="0"/>
          </a:p>
          <a:p>
            <a:pPr lvl="1"/>
            <a:r>
              <a:rPr lang="en-GB" sz="2600" noProof="0" dirty="0" smtClean="0"/>
              <a:t>human </a:t>
            </a:r>
            <a:r>
              <a:rPr lang="en-GB" sz="2600" noProof="0" dirty="0"/>
              <a:t>performance problems, </a:t>
            </a:r>
            <a:r>
              <a:rPr lang="en-GB" sz="2600" noProof="0" dirty="0" smtClean="0"/>
              <a:t>…..</a:t>
            </a:r>
          </a:p>
          <a:p>
            <a:pPr marL="0" lvl="1" indent="0" defTabSz="900000">
              <a:lnSpc>
                <a:spcPct val="150000"/>
              </a:lnSpc>
              <a:spcBef>
                <a:spcPts val="0"/>
              </a:spcBef>
              <a:spcAft>
                <a:spcPts val="600"/>
              </a:spcAft>
              <a:buSzPct val="110000"/>
              <a:buNone/>
            </a:pPr>
            <a:r>
              <a:rPr lang="en-GB" sz="3000" b="1" u="sng" dirty="0" smtClean="0">
                <a:solidFill>
                  <a:schemeClr val="tx1">
                    <a:lumMod val="60000"/>
                    <a:lumOff val="40000"/>
                  </a:schemeClr>
                </a:solidFill>
              </a:rPr>
              <a:t>Sources of operating experience</a:t>
            </a:r>
          </a:p>
          <a:p>
            <a:r>
              <a:rPr lang="en-GB" sz="2800" dirty="0" smtClean="0"/>
              <a:t>Organizations (IAEA, NEA, WANO,…) and publications (IRS, SER,…)</a:t>
            </a:r>
          </a:p>
          <a:p>
            <a:r>
              <a:rPr lang="en-GB" sz="2800" dirty="0" smtClean="0"/>
              <a:t>Sources of in house OE include areas such as:</a:t>
            </a:r>
          </a:p>
          <a:p>
            <a:pPr lvl="1"/>
            <a:r>
              <a:rPr lang="en-GB" sz="2600" dirty="0" smtClean="0"/>
              <a:t>significant </a:t>
            </a:r>
            <a:r>
              <a:rPr lang="en-GB" sz="2600" dirty="0"/>
              <a:t>events, </a:t>
            </a:r>
            <a:r>
              <a:rPr lang="en-GB" sz="2600" dirty="0" smtClean="0"/>
              <a:t>low </a:t>
            </a:r>
            <a:r>
              <a:rPr lang="en-GB" sz="2600" dirty="0"/>
              <a:t>level events and near misses</a:t>
            </a:r>
            <a:r>
              <a:rPr lang="en-GB" sz="2600" dirty="0" smtClean="0"/>
              <a:t>,…</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57</a:t>
            </a:fld>
            <a:endParaRPr lang="sl-SI" dirty="0"/>
          </a:p>
        </p:txBody>
      </p:sp>
    </p:spTree>
    <p:extLst>
      <p:ext uri="{BB962C8B-B14F-4D97-AF65-F5344CB8AC3E}">
        <p14:creationId xmlns="" xmlns:p14="http://schemas.microsoft.com/office/powerpoint/2010/main" val="18769664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a:t>Operational experience </a:t>
            </a:r>
            <a:r>
              <a:rPr lang="en-GB" dirty="0" smtClean="0"/>
              <a:t>feedback</a:t>
            </a:r>
            <a:endParaRPr lang="en-GB" noProof="0" dirty="0"/>
          </a:p>
        </p:txBody>
      </p:sp>
      <p:sp>
        <p:nvSpPr>
          <p:cNvPr id="3" name="Content Placeholder 2"/>
          <p:cNvSpPr>
            <a:spLocks noGrp="1"/>
          </p:cNvSpPr>
          <p:nvPr>
            <p:ph idx="1"/>
          </p:nvPr>
        </p:nvSpPr>
        <p:spPr>
          <a:xfrm>
            <a:off x="533400" y="1259999"/>
            <a:ext cx="9186600" cy="5099858"/>
          </a:xfrm>
        </p:spPr>
        <p:txBody>
          <a:bodyPr>
            <a:normAutofit/>
          </a:bodyPr>
          <a:lstStyle/>
          <a:p>
            <a:pPr marL="0" lvl="1" indent="0" defTabSz="900000">
              <a:lnSpc>
                <a:spcPct val="140000"/>
              </a:lnSpc>
              <a:spcAft>
                <a:spcPts val="600"/>
              </a:spcAft>
              <a:buSzPct val="110000"/>
              <a:buNone/>
            </a:pPr>
            <a:r>
              <a:rPr lang="en-GB" b="1" u="sng" dirty="0">
                <a:solidFill>
                  <a:schemeClr val="tx1">
                    <a:lumMod val="60000"/>
                    <a:lumOff val="40000"/>
                  </a:schemeClr>
                </a:solidFill>
              </a:rPr>
              <a:t>Screening of operating experience information</a:t>
            </a:r>
          </a:p>
          <a:p>
            <a:pPr>
              <a:spcAft>
                <a:spcPts val="600"/>
              </a:spcAft>
            </a:pPr>
            <a:r>
              <a:rPr lang="en-GB" sz="2600" noProof="0" dirty="0" smtClean="0"/>
              <a:t>Screening </a:t>
            </a:r>
            <a:r>
              <a:rPr lang="en-GB" sz="2600" dirty="0"/>
              <a:t>→</a:t>
            </a:r>
            <a:r>
              <a:rPr lang="en-GB" sz="2600" noProof="0" dirty="0" smtClean="0"/>
              <a:t> </a:t>
            </a:r>
            <a:r>
              <a:rPr lang="en-GB" sz="2600" noProof="0" dirty="0"/>
              <a:t>select and prioritize the </a:t>
            </a:r>
            <a:r>
              <a:rPr lang="en-GB" sz="2600" noProof="0" dirty="0" smtClean="0"/>
              <a:t>information</a:t>
            </a:r>
          </a:p>
          <a:p>
            <a:pPr lvl="1">
              <a:spcAft>
                <a:spcPts val="600"/>
              </a:spcAft>
            </a:pPr>
            <a:r>
              <a:rPr lang="en-GB" sz="2600" noProof="0" dirty="0" smtClean="0"/>
              <a:t>screening </a:t>
            </a:r>
            <a:r>
              <a:rPr lang="en-GB" sz="2600" noProof="0" dirty="0"/>
              <a:t>criteria </a:t>
            </a:r>
            <a:r>
              <a:rPr lang="en-GB" sz="2600" dirty="0"/>
              <a:t>→ </a:t>
            </a:r>
            <a:r>
              <a:rPr lang="en-GB" sz="2600" noProof="0" dirty="0" smtClean="0"/>
              <a:t>established </a:t>
            </a:r>
            <a:r>
              <a:rPr lang="en-GB" sz="2600" noProof="0" dirty="0"/>
              <a:t>and </a:t>
            </a:r>
            <a:r>
              <a:rPr lang="en-GB" sz="2600" noProof="0" dirty="0" smtClean="0"/>
              <a:t>defined;</a:t>
            </a:r>
          </a:p>
          <a:p>
            <a:pPr>
              <a:spcAft>
                <a:spcPts val="600"/>
              </a:spcAft>
            </a:pPr>
            <a:r>
              <a:rPr lang="en-GB" sz="2600" dirty="0" smtClean="0"/>
              <a:t>Screening </a:t>
            </a:r>
            <a:r>
              <a:rPr lang="en-GB" sz="2600" dirty="0"/>
              <a:t>→</a:t>
            </a:r>
            <a:r>
              <a:rPr lang="en-GB" sz="2600" dirty="0" smtClean="0"/>
              <a:t> </a:t>
            </a:r>
            <a:r>
              <a:rPr lang="en-GB" sz="2600" dirty="0"/>
              <a:t>systematic and timely </a:t>
            </a:r>
            <a:r>
              <a:rPr lang="en-GB" sz="2600" dirty="0" smtClean="0"/>
              <a:t>manner;</a:t>
            </a:r>
          </a:p>
          <a:p>
            <a:pPr marL="0" lvl="1" indent="0" defTabSz="900000">
              <a:lnSpc>
                <a:spcPct val="140000"/>
              </a:lnSpc>
              <a:spcAft>
                <a:spcPts val="600"/>
              </a:spcAft>
              <a:buSzPct val="110000"/>
              <a:buNone/>
            </a:pPr>
            <a:r>
              <a:rPr lang="en-GB" b="1" u="sng" dirty="0" smtClean="0">
                <a:solidFill>
                  <a:schemeClr val="tx1">
                    <a:lumMod val="60000"/>
                    <a:lumOff val="40000"/>
                  </a:schemeClr>
                </a:solidFill>
              </a:rPr>
              <a:t>Analysis</a:t>
            </a:r>
          </a:p>
          <a:p>
            <a:pPr>
              <a:spcAft>
                <a:spcPts val="600"/>
              </a:spcAft>
            </a:pPr>
            <a:r>
              <a:rPr lang="en-GB" sz="2600" dirty="0"/>
              <a:t>Analysis is performed on the selected events in accordance to their level of:</a:t>
            </a:r>
          </a:p>
          <a:p>
            <a:pPr>
              <a:spcAft>
                <a:spcPts val="600"/>
              </a:spcAft>
            </a:pPr>
            <a:r>
              <a:rPr lang="en-GB" sz="2600" dirty="0" smtClean="0"/>
              <a:t>Rigorous </a:t>
            </a:r>
            <a:r>
              <a:rPr lang="en-GB" sz="2600" dirty="0"/>
              <a:t>investigation with full root cause </a:t>
            </a:r>
            <a:r>
              <a:rPr lang="en-GB" sz="2600" dirty="0" smtClean="0"/>
              <a:t>analysis</a:t>
            </a:r>
            <a:r>
              <a:rPr lang="en-GB" sz="2600" dirty="0" smtClean="0"/>
              <a:t>;</a:t>
            </a:r>
            <a:endParaRPr lang="en-GB" sz="260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58</a:t>
            </a:fld>
            <a:endParaRPr lang="sl-SI" dirty="0"/>
          </a:p>
        </p:txBody>
      </p:sp>
    </p:spTree>
    <p:extLst>
      <p:ext uri="{BB962C8B-B14F-4D97-AF65-F5344CB8AC3E}">
        <p14:creationId xmlns="" xmlns:p14="http://schemas.microsoft.com/office/powerpoint/2010/main" val="37738017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80000"/>
            <a:ext cx="8646600" cy="900000"/>
          </a:xfrm>
        </p:spPr>
        <p:txBody>
          <a:bodyPr/>
          <a:lstStyle/>
          <a:p>
            <a:r>
              <a:rPr lang="en-GB" dirty="0"/>
              <a:t>Operational experience feedback</a:t>
            </a:r>
            <a:endParaRPr lang="en-GB" noProof="0" dirty="0"/>
          </a:p>
        </p:txBody>
      </p:sp>
      <p:sp>
        <p:nvSpPr>
          <p:cNvPr id="3" name="Content Placeholder 2"/>
          <p:cNvSpPr>
            <a:spLocks noGrp="1"/>
          </p:cNvSpPr>
          <p:nvPr>
            <p:ph idx="1"/>
          </p:nvPr>
        </p:nvSpPr>
        <p:spPr>
          <a:xfrm>
            <a:off x="571500" y="1259999"/>
            <a:ext cx="9148500" cy="5099858"/>
          </a:xfrm>
        </p:spPr>
        <p:txBody>
          <a:bodyPr>
            <a:normAutofit fontScale="85000" lnSpcReduction="10000"/>
          </a:bodyPr>
          <a:lstStyle/>
          <a:p>
            <a:r>
              <a:rPr lang="en-GB" sz="3100" noProof="0" dirty="0"/>
              <a:t>Investigation </a:t>
            </a:r>
            <a:r>
              <a:rPr lang="en-GB" sz="3100" dirty="0"/>
              <a:t>→</a:t>
            </a:r>
            <a:r>
              <a:rPr lang="en-GB" sz="3100" noProof="0" dirty="0" smtClean="0"/>
              <a:t> </a:t>
            </a:r>
            <a:r>
              <a:rPr lang="en-GB" sz="3100" noProof="0" dirty="0"/>
              <a:t>initiated </a:t>
            </a:r>
            <a:r>
              <a:rPr lang="en-GB" sz="3100" noProof="0" dirty="0" smtClean="0"/>
              <a:t>promptly;</a:t>
            </a:r>
          </a:p>
          <a:p>
            <a:pPr marL="0" lvl="1" indent="0" defTabSz="900000">
              <a:lnSpc>
                <a:spcPct val="150000"/>
              </a:lnSpc>
              <a:spcBef>
                <a:spcPts val="0"/>
              </a:spcBef>
              <a:spcAft>
                <a:spcPts val="600"/>
              </a:spcAft>
              <a:buSzPct val="110000"/>
              <a:buNone/>
            </a:pPr>
            <a:r>
              <a:rPr lang="en-GB" sz="3300" b="1" u="sng" dirty="0">
                <a:solidFill>
                  <a:schemeClr val="tx1">
                    <a:lumMod val="60000"/>
                    <a:lumOff val="40000"/>
                  </a:schemeClr>
                </a:solidFill>
              </a:rPr>
              <a:t>Corrective </a:t>
            </a:r>
            <a:r>
              <a:rPr lang="en-GB" sz="3300" b="1" u="sng" dirty="0" smtClean="0">
                <a:solidFill>
                  <a:schemeClr val="tx1">
                    <a:lumMod val="60000"/>
                    <a:lumOff val="40000"/>
                  </a:schemeClr>
                </a:solidFill>
              </a:rPr>
              <a:t>actions</a:t>
            </a:r>
          </a:p>
          <a:p>
            <a:r>
              <a:rPr lang="en-GB" sz="3100" dirty="0" smtClean="0"/>
              <a:t>Results </a:t>
            </a:r>
            <a:r>
              <a:rPr lang="en-GB" sz="3100" dirty="0"/>
              <a:t>of OE reviews and analysis →</a:t>
            </a:r>
            <a:r>
              <a:rPr lang="en-GB" sz="3100" dirty="0" smtClean="0"/>
              <a:t> define </a:t>
            </a:r>
            <a:r>
              <a:rPr lang="en-GB" sz="3100" dirty="0"/>
              <a:t>corrective </a:t>
            </a:r>
            <a:r>
              <a:rPr lang="en-GB" sz="3100" dirty="0" smtClean="0"/>
              <a:t>actions;</a:t>
            </a:r>
          </a:p>
          <a:p>
            <a:pPr lvl="1"/>
            <a:r>
              <a:rPr lang="en-GB" dirty="0" smtClean="0"/>
              <a:t>Fundamental </a:t>
            </a:r>
            <a:r>
              <a:rPr lang="en-GB" dirty="0"/>
              <a:t>causes of </a:t>
            </a:r>
            <a:r>
              <a:rPr lang="en-GB" dirty="0" smtClean="0"/>
              <a:t>problems;</a:t>
            </a:r>
          </a:p>
          <a:p>
            <a:pPr lvl="1"/>
            <a:r>
              <a:rPr lang="en-GB" dirty="0" smtClean="0"/>
              <a:t>Priority, schedule </a:t>
            </a:r>
            <a:r>
              <a:rPr lang="en-GB" dirty="0"/>
              <a:t>for </a:t>
            </a:r>
            <a:r>
              <a:rPr lang="en-GB" dirty="0" smtClean="0"/>
              <a:t>implementation </a:t>
            </a:r>
            <a:r>
              <a:rPr lang="en-GB" dirty="0"/>
              <a:t>and </a:t>
            </a:r>
            <a:r>
              <a:rPr lang="en-GB" dirty="0" smtClean="0"/>
              <a:t>effective implementation;</a:t>
            </a:r>
          </a:p>
          <a:p>
            <a:pPr lvl="1"/>
            <a:r>
              <a:rPr lang="en-GB" dirty="0" smtClean="0"/>
              <a:t>Tracking</a:t>
            </a:r>
            <a:r>
              <a:rPr lang="en-GB" dirty="0"/>
              <a:t> </a:t>
            </a:r>
            <a:r>
              <a:rPr lang="en-GB" dirty="0" smtClean="0"/>
              <a:t>→ verifying final implementation;</a:t>
            </a:r>
            <a:endParaRPr lang="en-GB" dirty="0"/>
          </a:p>
          <a:p>
            <a:pPr marL="0" lvl="1" indent="0" defTabSz="900000">
              <a:lnSpc>
                <a:spcPct val="150000"/>
              </a:lnSpc>
              <a:spcBef>
                <a:spcPts val="0"/>
              </a:spcBef>
              <a:spcAft>
                <a:spcPts val="600"/>
              </a:spcAft>
              <a:buSzPct val="110000"/>
              <a:buNone/>
            </a:pPr>
            <a:r>
              <a:rPr lang="en-GB" sz="3300" b="1" u="sng" dirty="0">
                <a:solidFill>
                  <a:schemeClr val="tx1">
                    <a:lumMod val="60000"/>
                    <a:lumOff val="40000"/>
                  </a:schemeClr>
                </a:solidFill>
              </a:rPr>
              <a:t>Use of operating </a:t>
            </a:r>
            <a:r>
              <a:rPr lang="en-GB" sz="3300" b="1" u="sng" dirty="0" smtClean="0">
                <a:solidFill>
                  <a:schemeClr val="tx1">
                    <a:lumMod val="60000"/>
                    <a:lumOff val="40000"/>
                  </a:schemeClr>
                </a:solidFill>
              </a:rPr>
              <a:t>experience</a:t>
            </a:r>
            <a:endParaRPr lang="en-GB" sz="3300" b="1" u="sng" dirty="0">
              <a:solidFill>
                <a:schemeClr val="tx1">
                  <a:lumMod val="60000"/>
                  <a:lumOff val="40000"/>
                </a:schemeClr>
              </a:solidFill>
            </a:endParaRPr>
          </a:p>
          <a:p>
            <a:r>
              <a:rPr lang="en-GB" sz="3100" dirty="0"/>
              <a:t>Use of OE in personnel work </a:t>
            </a:r>
            <a:r>
              <a:rPr lang="en-GB" sz="3100" dirty="0" smtClean="0"/>
              <a:t>activities</a:t>
            </a:r>
          </a:p>
          <a:p>
            <a:pPr lvl="1"/>
            <a:r>
              <a:rPr lang="en-GB" dirty="0" smtClean="0"/>
              <a:t>to </a:t>
            </a:r>
            <a:r>
              <a:rPr lang="en-GB" dirty="0"/>
              <a:t>remind the </a:t>
            </a:r>
            <a:r>
              <a:rPr lang="en-GB" dirty="0" smtClean="0"/>
              <a:t>personnel</a:t>
            </a:r>
          </a:p>
          <a:p>
            <a:pPr marL="714375" lvl="1" indent="0">
              <a:buNone/>
            </a:pPr>
            <a:r>
              <a:rPr lang="en-GB" dirty="0"/>
              <a:t>→</a:t>
            </a:r>
            <a:r>
              <a:rPr lang="en-GB" dirty="0" smtClean="0"/>
              <a:t> to </a:t>
            </a:r>
            <a:r>
              <a:rPr lang="en-GB" dirty="0"/>
              <a:t>enhance </a:t>
            </a:r>
            <a:r>
              <a:rPr lang="en-GB" dirty="0" smtClean="0"/>
              <a:t>alertness </a:t>
            </a:r>
            <a:r>
              <a:rPr lang="en-GB" dirty="0"/>
              <a:t>and to reduce </a:t>
            </a:r>
            <a:r>
              <a:rPr lang="en-GB" dirty="0" smtClean="0"/>
              <a:t>risks;</a:t>
            </a:r>
            <a:endParaRPr lang="sl-SI"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59</a:t>
            </a:fld>
            <a:endParaRPr lang="sl-SI" dirty="0"/>
          </a:p>
        </p:txBody>
      </p:sp>
    </p:spTree>
    <p:extLst>
      <p:ext uri="{BB962C8B-B14F-4D97-AF65-F5344CB8AC3E}">
        <p14:creationId xmlns="" xmlns:p14="http://schemas.microsoft.com/office/powerpoint/2010/main" val="27931262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GB" noProof="0" dirty="0"/>
              <a:t>Introduction</a:t>
            </a:r>
          </a:p>
        </p:txBody>
      </p:sp>
      <p:sp>
        <p:nvSpPr>
          <p:cNvPr id="3" name="Content Placeholder 2"/>
          <p:cNvSpPr>
            <a:spLocks noGrp="1"/>
          </p:cNvSpPr>
          <p:nvPr>
            <p:ph idx="1"/>
          </p:nvPr>
        </p:nvSpPr>
        <p:spPr>
          <a:xfrm>
            <a:off x="240497" y="1116562"/>
            <a:ext cx="9540000" cy="5099858"/>
          </a:xfrm>
        </p:spPr>
        <p:txBody>
          <a:bodyPr>
            <a:noAutofit/>
          </a:bodyPr>
          <a:lstStyle/>
          <a:p>
            <a:pPr>
              <a:spcAft>
                <a:spcPts val="600"/>
              </a:spcAft>
            </a:pPr>
            <a:r>
              <a:rPr lang="en-GB" sz="2400" noProof="0" dirty="0" smtClean="0"/>
              <a:t>Most operational safety requirements are derived from the fundamental safety objective of protecting people and the environment, and the related fundamental safety principles </a:t>
            </a:r>
            <a:r>
              <a:rPr lang="en-GB" sz="2400" b="1" noProof="0" dirty="0" smtClean="0">
                <a:solidFill>
                  <a:schemeClr val="tx1">
                    <a:lumMod val="60000"/>
                    <a:lumOff val="40000"/>
                  </a:schemeClr>
                </a:solidFill>
              </a:rPr>
              <a:t>(IAEA SF-1):</a:t>
            </a:r>
          </a:p>
          <a:p>
            <a:pPr lvl="1"/>
            <a:r>
              <a:rPr lang="en-GB" sz="2200" noProof="0" dirty="0" smtClean="0"/>
              <a:t>Responsibility for </a:t>
            </a:r>
            <a:r>
              <a:rPr lang="en-GB" sz="2200" dirty="0"/>
              <a:t>safety</a:t>
            </a:r>
            <a:r>
              <a:rPr lang="en-GB" sz="2200" dirty="0" smtClean="0"/>
              <a:t>;</a:t>
            </a:r>
            <a:endParaRPr lang="en-GB" sz="2200" noProof="0" dirty="0" smtClean="0"/>
          </a:p>
          <a:p>
            <a:pPr lvl="1"/>
            <a:r>
              <a:rPr lang="en-GB" sz="2200" dirty="0" smtClean="0"/>
              <a:t>Role of Government;</a:t>
            </a:r>
            <a:endParaRPr lang="en-GB" sz="2200" noProof="0" dirty="0" smtClean="0"/>
          </a:p>
          <a:p>
            <a:pPr lvl="1"/>
            <a:r>
              <a:rPr lang="en-GB" sz="2200" noProof="0" dirty="0" smtClean="0"/>
              <a:t>Leadership and management for safety</a:t>
            </a:r>
            <a:r>
              <a:rPr lang="en-GB" sz="2200" dirty="0" smtClean="0"/>
              <a:t>;</a:t>
            </a:r>
            <a:endParaRPr lang="en-GB" sz="2200" noProof="0" dirty="0" smtClean="0"/>
          </a:p>
          <a:p>
            <a:pPr lvl="1"/>
            <a:r>
              <a:rPr lang="en-GB" sz="2200" noProof="0" dirty="0" smtClean="0"/>
              <a:t>Optimization of protection</a:t>
            </a:r>
            <a:r>
              <a:rPr lang="en-GB" sz="2200" dirty="0" smtClean="0"/>
              <a:t>;</a:t>
            </a:r>
            <a:endParaRPr lang="en-GB" sz="2200" noProof="0" dirty="0" smtClean="0"/>
          </a:p>
          <a:p>
            <a:pPr lvl="1"/>
            <a:r>
              <a:rPr lang="en-GB" sz="2200" noProof="0" dirty="0" smtClean="0"/>
              <a:t>Limitation of risks to individuals</a:t>
            </a:r>
            <a:r>
              <a:rPr lang="en-GB" sz="2200" dirty="0" smtClean="0"/>
              <a:t>;</a:t>
            </a:r>
            <a:endParaRPr lang="en-GB" sz="2200" noProof="0" dirty="0" smtClean="0"/>
          </a:p>
          <a:p>
            <a:pPr lvl="1"/>
            <a:r>
              <a:rPr lang="en-GB" sz="2200" noProof="0" dirty="0" smtClean="0"/>
              <a:t>Protection of present and future generations</a:t>
            </a:r>
            <a:r>
              <a:rPr lang="en-GB" sz="2200" dirty="0" smtClean="0"/>
              <a:t>;</a:t>
            </a:r>
            <a:endParaRPr lang="en-GB" sz="2200" noProof="0" dirty="0" smtClean="0"/>
          </a:p>
          <a:p>
            <a:pPr lvl="1"/>
            <a:r>
              <a:rPr lang="en-GB" sz="2200" noProof="0" dirty="0" smtClean="0"/>
              <a:t>Prevention of accidents</a:t>
            </a:r>
            <a:r>
              <a:rPr lang="en-GB" sz="2200" dirty="0" smtClean="0"/>
              <a:t>;</a:t>
            </a:r>
            <a:endParaRPr lang="en-GB" sz="2200" noProof="0" dirty="0" smtClean="0"/>
          </a:p>
          <a:p>
            <a:pPr lvl="1"/>
            <a:r>
              <a:rPr lang="en-GB" sz="2200" noProof="0" dirty="0" smtClean="0"/>
              <a:t>Emergency preparedness and response</a:t>
            </a:r>
            <a:endParaRPr lang="en-GB" sz="22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6</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12483578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0000"/>
            <a:ext cx="8494200" cy="900000"/>
          </a:xfrm>
        </p:spPr>
        <p:txBody>
          <a:bodyPr/>
          <a:lstStyle/>
          <a:p>
            <a:r>
              <a:rPr lang="en-GB" dirty="0"/>
              <a:t>Operational experience feedback</a:t>
            </a:r>
            <a:endParaRPr lang="en-GB" noProof="0" dirty="0"/>
          </a:p>
        </p:txBody>
      </p:sp>
      <p:sp>
        <p:nvSpPr>
          <p:cNvPr id="3" name="Content Placeholder 2"/>
          <p:cNvSpPr>
            <a:spLocks noGrp="1"/>
          </p:cNvSpPr>
          <p:nvPr>
            <p:ph idx="1"/>
          </p:nvPr>
        </p:nvSpPr>
        <p:spPr>
          <a:xfrm>
            <a:off x="571500" y="1259999"/>
            <a:ext cx="9148500" cy="5099858"/>
          </a:xfrm>
        </p:spPr>
        <p:txBody>
          <a:bodyPr>
            <a:normAutofit fontScale="92500" lnSpcReduction="20000"/>
          </a:bodyPr>
          <a:lstStyle/>
          <a:p>
            <a:pPr marL="0" lvl="1" indent="0" defTabSz="900000">
              <a:lnSpc>
                <a:spcPct val="160000"/>
              </a:lnSpc>
              <a:spcBef>
                <a:spcPts val="0"/>
              </a:spcBef>
              <a:spcAft>
                <a:spcPts val="600"/>
              </a:spcAft>
              <a:buSzPct val="110000"/>
              <a:buNone/>
            </a:pPr>
            <a:r>
              <a:rPr lang="en-GB" sz="3000" b="1" u="sng" dirty="0">
                <a:solidFill>
                  <a:schemeClr val="tx1">
                    <a:lumMod val="60000"/>
                    <a:lumOff val="40000"/>
                  </a:schemeClr>
                </a:solidFill>
              </a:rPr>
              <a:t>Database and trending of operating experience</a:t>
            </a:r>
          </a:p>
          <a:p>
            <a:r>
              <a:rPr lang="en-GB" sz="2800" noProof="0" dirty="0" smtClean="0"/>
              <a:t>Databases are established to facilitate an integral view and analysis of OE from the point of view of: </a:t>
            </a:r>
          </a:p>
          <a:p>
            <a:pPr lvl="1"/>
            <a:r>
              <a:rPr lang="en-GB" sz="2600" noProof="0" dirty="0" smtClean="0"/>
              <a:t>organizational aspects, </a:t>
            </a:r>
          </a:p>
          <a:p>
            <a:pPr lvl="1"/>
            <a:r>
              <a:rPr lang="en-GB" sz="2600" noProof="0" dirty="0" smtClean="0"/>
              <a:t>human factors, </a:t>
            </a:r>
          </a:p>
          <a:p>
            <a:pPr lvl="1"/>
            <a:r>
              <a:rPr lang="en-GB" sz="2600" noProof="0" dirty="0" smtClean="0"/>
              <a:t>equipment failures, </a:t>
            </a:r>
          </a:p>
          <a:p>
            <a:pPr lvl="1"/>
            <a:r>
              <a:rPr lang="en-GB" sz="2600" noProof="0" dirty="0" smtClean="0"/>
              <a:t>work management, and </a:t>
            </a:r>
          </a:p>
          <a:p>
            <a:pPr lvl="1"/>
            <a:r>
              <a:rPr lang="en-GB" sz="2600" noProof="0" dirty="0" smtClean="0"/>
              <a:t>maintenance deviation reports</a:t>
            </a:r>
          </a:p>
          <a:p>
            <a:pPr marL="0" lvl="1" indent="0" defTabSz="900000">
              <a:lnSpc>
                <a:spcPct val="160000"/>
              </a:lnSpc>
              <a:spcBef>
                <a:spcPts val="0"/>
              </a:spcBef>
              <a:spcAft>
                <a:spcPts val="600"/>
              </a:spcAft>
              <a:buSzPct val="110000"/>
              <a:buNone/>
            </a:pPr>
            <a:r>
              <a:rPr lang="en-GB" sz="3000" b="1" u="sng" dirty="0">
                <a:solidFill>
                  <a:schemeClr val="tx1">
                    <a:lumMod val="60000"/>
                    <a:lumOff val="40000"/>
                  </a:schemeClr>
                </a:solidFill>
              </a:rPr>
              <a:t>Assessments and indicators of operating </a:t>
            </a:r>
            <a:r>
              <a:rPr lang="en-GB" sz="3000" b="1" u="sng" dirty="0" smtClean="0">
                <a:solidFill>
                  <a:schemeClr val="tx1">
                    <a:lumMod val="60000"/>
                    <a:lumOff val="40000"/>
                  </a:schemeClr>
                </a:solidFill>
              </a:rPr>
              <a:t>experience</a:t>
            </a:r>
          </a:p>
          <a:p>
            <a:r>
              <a:rPr lang="en-GB" sz="2800" dirty="0"/>
              <a:t>Self-assessments and independent evaluation →</a:t>
            </a:r>
            <a:r>
              <a:rPr lang="en-GB" sz="2800" dirty="0" smtClean="0"/>
              <a:t> </a:t>
            </a:r>
            <a:r>
              <a:rPr lang="en-GB" sz="2800" dirty="0"/>
              <a:t>periodically </a:t>
            </a:r>
            <a:endParaRPr lang="en-GB" sz="2800" dirty="0" smtClean="0"/>
          </a:p>
          <a:p>
            <a:pPr lvl="1"/>
            <a:r>
              <a:rPr lang="en-GB" sz="2600" dirty="0" smtClean="0"/>
              <a:t>effectiveness </a:t>
            </a:r>
            <a:r>
              <a:rPr lang="en-GB" sz="2600" dirty="0"/>
              <a:t>and </a:t>
            </a:r>
            <a:r>
              <a:rPr lang="en-GB" sz="2600" dirty="0" smtClean="0"/>
              <a:t>effective use;</a:t>
            </a:r>
            <a:endParaRPr lang="en-GB" sz="2600"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60</a:t>
            </a:fld>
            <a:endParaRPr lang="sl-SI" dirty="0"/>
          </a:p>
        </p:txBody>
      </p:sp>
    </p:spTree>
    <p:extLst>
      <p:ext uri="{BB962C8B-B14F-4D97-AF65-F5344CB8AC3E}">
        <p14:creationId xmlns="" xmlns:p14="http://schemas.microsoft.com/office/powerpoint/2010/main" val="15802108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180000"/>
            <a:ext cx="8532300" cy="900000"/>
          </a:xfrm>
        </p:spPr>
        <p:txBody>
          <a:bodyPr/>
          <a:lstStyle/>
          <a:p>
            <a:r>
              <a:rPr lang="en-GB" dirty="0"/>
              <a:t>Operational experience feedback</a:t>
            </a:r>
            <a:endParaRPr lang="en-GB" noProof="0" dirty="0"/>
          </a:p>
        </p:txBody>
      </p:sp>
      <p:sp>
        <p:nvSpPr>
          <p:cNvPr id="3" name="Content Placeholder 2"/>
          <p:cNvSpPr>
            <a:spLocks noGrp="1"/>
          </p:cNvSpPr>
          <p:nvPr>
            <p:ph idx="1"/>
          </p:nvPr>
        </p:nvSpPr>
        <p:spPr>
          <a:xfrm>
            <a:off x="628650" y="1259999"/>
            <a:ext cx="9091350" cy="5099858"/>
          </a:xfrm>
        </p:spPr>
        <p:txBody>
          <a:bodyPr>
            <a:normAutofit/>
          </a:bodyPr>
          <a:lstStyle/>
          <a:p>
            <a:r>
              <a:rPr lang="en-GB" sz="2800" noProof="0" dirty="0" smtClean="0"/>
              <a:t>Examples </a:t>
            </a:r>
            <a:r>
              <a:rPr lang="en-GB" sz="2800" noProof="0" dirty="0"/>
              <a:t>of </a:t>
            </a:r>
            <a:r>
              <a:rPr lang="en-GB" sz="2800" dirty="0"/>
              <a:t>indicators (safety performance):</a:t>
            </a:r>
            <a:endParaRPr lang="en-GB" sz="2800" noProof="0" dirty="0" smtClean="0"/>
          </a:p>
          <a:p>
            <a:pPr lvl="1"/>
            <a:r>
              <a:rPr lang="en-GB" sz="2600" noProof="0" dirty="0"/>
              <a:t>recurrent safety systems unavailability, </a:t>
            </a:r>
            <a:endParaRPr lang="en-GB" sz="2600" noProof="0" dirty="0" smtClean="0"/>
          </a:p>
          <a:p>
            <a:pPr lvl="1"/>
            <a:r>
              <a:rPr lang="en-GB" sz="2600" noProof="0" dirty="0" smtClean="0"/>
              <a:t>industrial </a:t>
            </a:r>
            <a:r>
              <a:rPr lang="en-GB" sz="2600" noProof="0" dirty="0"/>
              <a:t>safety events, </a:t>
            </a:r>
            <a:endParaRPr lang="en-GB" sz="2600" noProof="0" dirty="0" smtClean="0"/>
          </a:p>
          <a:p>
            <a:pPr lvl="1"/>
            <a:r>
              <a:rPr lang="en-GB" sz="2600" noProof="0" dirty="0" smtClean="0"/>
              <a:t>reactor </a:t>
            </a:r>
            <a:r>
              <a:rPr lang="en-GB" sz="2600" noProof="0" dirty="0"/>
              <a:t>scrams, </a:t>
            </a:r>
            <a:r>
              <a:rPr lang="en-GB" sz="2600" noProof="0" dirty="0" smtClean="0"/>
              <a:t>etc</a:t>
            </a:r>
            <a:r>
              <a:rPr lang="en-GB" sz="2600" noProof="0" dirty="0" smtClean="0"/>
              <a:t>.</a:t>
            </a:r>
          </a:p>
          <a:p>
            <a:r>
              <a:rPr lang="en-GB" sz="2800" dirty="0"/>
              <a:t>Examples of </a:t>
            </a:r>
            <a:r>
              <a:rPr lang="en-GB" sz="2800" dirty="0" smtClean="0"/>
              <a:t>indicators (effectiveness </a:t>
            </a:r>
            <a:r>
              <a:rPr lang="en-GB" sz="2800" dirty="0"/>
              <a:t>of OE programme</a:t>
            </a:r>
            <a:r>
              <a:rPr lang="en-GB" sz="2800" dirty="0" smtClean="0"/>
              <a:t>):</a:t>
            </a:r>
            <a:endParaRPr lang="en-GB" sz="2800" dirty="0"/>
          </a:p>
          <a:p>
            <a:pPr lvl="1"/>
            <a:r>
              <a:rPr lang="en-GB" sz="2600" dirty="0"/>
              <a:t>average time for initial screening of OE documents, </a:t>
            </a:r>
          </a:p>
          <a:p>
            <a:pPr lvl="1"/>
            <a:r>
              <a:rPr lang="en-GB" sz="2600" dirty="0"/>
              <a:t>number and age of reports awaiting evaluation, </a:t>
            </a:r>
          </a:p>
          <a:p>
            <a:pPr lvl="1"/>
            <a:r>
              <a:rPr lang="en-GB" sz="2600" dirty="0"/>
              <a:t>number and age of corrective actions awaiting implementation, </a:t>
            </a:r>
          </a:p>
        </p:txBody>
      </p:sp>
      <p:sp>
        <p:nvSpPr>
          <p:cNvPr id="4" name="Slide Number Placeholder 3"/>
          <p:cNvSpPr>
            <a:spLocks noGrp="1"/>
          </p:cNvSpPr>
          <p:nvPr>
            <p:ph type="sldNum" sz="quarter" idx="12"/>
          </p:nvPr>
        </p:nvSpPr>
        <p:spPr/>
        <p:txBody>
          <a:bodyPr/>
          <a:lstStyle/>
          <a:p>
            <a:fld id="{E820C8E4-9002-4E93-8650-B0CC00F8D49C}" type="slidenum">
              <a:rPr lang="sl-SI" smtClean="0"/>
              <a:pPr/>
              <a:t>61</a:t>
            </a:fld>
            <a:endParaRPr lang="sl-SI" dirty="0"/>
          </a:p>
        </p:txBody>
      </p:sp>
    </p:spTree>
    <p:extLst>
      <p:ext uri="{BB962C8B-B14F-4D97-AF65-F5344CB8AC3E}">
        <p14:creationId xmlns="" xmlns:p14="http://schemas.microsoft.com/office/powerpoint/2010/main" val="37251274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normAutofit/>
          </a:bodyPr>
          <a:lstStyle/>
          <a:p>
            <a:r>
              <a:rPr lang="en-GB" noProof="0" dirty="0" smtClean="0"/>
              <a:t>Radiation protection</a:t>
            </a:r>
            <a:endParaRPr lang="en-GB" noProof="0" dirty="0"/>
          </a:p>
        </p:txBody>
      </p:sp>
      <p:sp>
        <p:nvSpPr>
          <p:cNvPr id="3" name="Content Placeholder 2"/>
          <p:cNvSpPr>
            <a:spLocks noGrp="1"/>
          </p:cNvSpPr>
          <p:nvPr>
            <p:ph idx="1"/>
          </p:nvPr>
        </p:nvSpPr>
        <p:spPr>
          <a:xfrm>
            <a:off x="609600" y="1259999"/>
            <a:ext cx="9110400" cy="5099858"/>
          </a:xfrm>
        </p:spPr>
        <p:txBody>
          <a:bodyPr>
            <a:normAutofit/>
          </a:bodyPr>
          <a:lstStyle/>
          <a:p>
            <a:r>
              <a:rPr lang="en-GB" sz="2600" noProof="0" dirty="0" smtClean="0"/>
              <a:t>The radiation protection (RP) regime </a:t>
            </a:r>
            <a:endParaRPr lang="en-GB" sz="2600" dirty="0"/>
          </a:p>
          <a:p>
            <a:pPr lvl="1"/>
            <a:r>
              <a:rPr lang="en-GB" sz="2400" noProof="0" dirty="0" smtClean="0"/>
              <a:t>doses due to exposure to ionizing radiation </a:t>
            </a:r>
            <a:r>
              <a:rPr lang="en-GB" sz="2400" dirty="0"/>
              <a:t>→</a:t>
            </a:r>
            <a:r>
              <a:rPr lang="en-GB" sz="2400" noProof="0" dirty="0" smtClean="0"/>
              <a:t> kept below prescribed limits and ALARA</a:t>
            </a:r>
          </a:p>
          <a:p>
            <a:r>
              <a:rPr lang="en-GB" sz="2600" dirty="0" smtClean="0"/>
              <a:t>Controls for RP</a:t>
            </a:r>
          </a:p>
          <a:p>
            <a:pPr lvl="1"/>
            <a:r>
              <a:rPr lang="en-GB" sz="2400" dirty="0" smtClean="0"/>
              <a:t>to protecting workers and members of the public,</a:t>
            </a:r>
          </a:p>
          <a:p>
            <a:pPr marL="0" lvl="1" indent="0" defTabSz="900000">
              <a:lnSpc>
                <a:spcPct val="160000"/>
              </a:lnSpc>
              <a:spcBef>
                <a:spcPts val="0"/>
              </a:spcBef>
              <a:spcAft>
                <a:spcPts val="600"/>
              </a:spcAft>
              <a:buSzPct val="110000"/>
              <a:buNone/>
            </a:pPr>
            <a:r>
              <a:rPr lang="en-GB" b="1" u="sng" dirty="0" smtClean="0">
                <a:solidFill>
                  <a:schemeClr val="tx1">
                    <a:lumMod val="60000"/>
                    <a:lumOff val="40000"/>
                  </a:schemeClr>
                </a:solidFill>
              </a:rPr>
              <a:t>Organization </a:t>
            </a:r>
            <a:r>
              <a:rPr lang="en-GB" b="1" u="sng" dirty="0">
                <a:solidFill>
                  <a:schemeClr val="tx1">
                    <a:lumMod val="60000"/>
                    <a:lumOff val="40000"/>
                  </a:schemeClr>
                </a:solidFill>
              </a:rPr>
              <a:t>and </a:t>
            </a:r>
            <a:r>
              <a:rPr lang="en-GB" b="1" u="sng" dirty="0" smtClean="0">
                <a:solidFill>
                  <a:schemeClr val="tx1">
                    <a:lumMod val="60000"/>
                    <a:lumOff val="40000"/>
                  </a:schemeClr>
                </a:solidFill>
              </a:rPr>
              <a:t>functions</a:t>
            </a:r>
          </a:p>
          <a:p>
            <a:r>
              <a:rPr lang="en-US" sz="2600" dirty="0" smtClean="0"/>
              <a:t>RP goals and objectives </a:t>
            </a:r>
            <a:r>
              <a:rPr lang="en-GB" sz="2600" dirty="0" smtClean="0"/>
              <a:t>→ </a:t>
            </a:r>
            <a:r>
              <a:rPr lang="en-US" sz="2600" dirty="0" smtClean="0"/>
              <a:t>defined in the safety policies;</a:t>
            </a:r>
          </a:p>
          <a:p>
            <a:r>
              <a:rPr lang="en-GB" sz="2600" dirty="0" smtClean="0"/>
              <a:t>Programme </a:t>
            </a:r>
            <a:r>
              <a:rPr lang="en-GB" sz="2600" dirty="0"/>
              <a:t>→</a:t>
            </a:r>
            <a:r>
              <a:rPr lang="en-GB" sz="2600" dirty="0" smtClean="0"/>
              <a:t> </a:t>
            </a:r>
            <a:r>
              <a:rPr lang="en-GB" sz="2600" dirty="0"/>
              <a:t>meet the requirements of the International Basic Safety Standards for Protection against Ionizing Radiation and for the Safety of Radiation Sources (BSS</a:t>
            </a:r>
            <a:r>
              <a:rPr lang="en-GB" sz="2600" dirty="0" smtClean="0"/>
              <a:t>);</a:t>
            </a:r>
            <a:endParaRPr lang="en-GB" sz="26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62</a:t>
            </a:fld>
            <a:endParaRPr lang="sl-SI" dirty="0"/>
          </a:p>
        </p:txBody>
      </p:sp>
    </p:spTree>
    <p:extLst>
      <p:ext uri="{BB962C8B-B14F-4D97-AF65-F5344CB8AC3E}">
        <p14:creationId xmlns="" xmlns:p14="http://schemas.microsoft.com/office/powerpoint/2010/main" val="14267058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a:t>Radiation protection</a:t>
            </a:r>
            <a:endParaRPr lang="en-GB" noProof="0" dirty="0"/>
          </a:p>
        </p:txBody>
      </p:sp>
      <p:sp>
        <p:nvSpPr>
          <p:cNvPr id="3" name="Content Placeholder 2"/>
          <p:cNvSpPr>
            <a:spLocks noGrp="1"/>
          </p:cNvSpPr>
          <p:nvPr>
            <p:ph idx="1"/>
          </p:nvPr>
        </p:nvSpPr>
        <p:spPr>
          <a:xfrm>
            <a:off x="476250" y="1259999"/>
            <a:ext cx="9243750" cy="5099858"/>
          </a:xfrm>
        </p:spPr>
        <p:txBody>
          <a:bodyPr>
            <a:normAutofit/>
          </a:bodyPr>
          <a:lstStyle/>
          <a:p>
            <a:r>
              <a:rPr lang="en-GB" sz="2600" noProof="0" dirty="0" smtClean="0"/>
              <a:t>Independence and resources </a:t>
            </a:r>
            <a:r>
              <a:rPr lang="en-GB" sz="2600" dirty="0" smtClean="0"/>
              <a:t>→</a:t>
            </a:r>
            <a:r>
              <a:rPr lang="en-GB" sz="2600" noProof="0" dirty="0" smtClean="0"/>
              <a:t> enforce and give advice:</a:t>
            </a:r>
          </a:p>
          <a:p>
            <a:pPr lvl="1"/>
            <a:r>
              <a:rPr lang="en-GB" sz="2400" noProof="0" dirty="0" smtClean="0"/>
              <a:t>regulations,</a:t>
            </a:r>
          </a:p>
          <a:p>
            <a:pPr lvl="1"/>
            <a:r>
              <a:rPr lang="en-GB" sz="2400" noProof="0" dirty="0" smtClean="0"/>
              <a:t>standards and procedures, and</a:t>
            </a:r>
          </a:p>
          <a:p>
            <a:pPr lvl="1"/>
            <a:r>
              <a:rPr lang="en-GB" sz="2400" noProof="0" dirty="0" smtClean="0"/>
              <a:t>safe working practices;</a:t>
            </a:r>
          </a:p>
          <a:p>
            <a:r>
              <a:rPr lang="en-GB" sz="2600" dirty="0" smtClean="0"/>
              <a:t>An </a:t>
            </a:r>
            <a:r>
              <a:rPr lang="en-GB" sz="2600" b="1" dirty="0">
                <a:solidFill>
                  <a:schemeClr val="accent4">
                    <a:lumMod val="75000"/>
                  </a:schemeClr>
                </a:solidFill>
              </a:rPr>
              <a:t>independent RP group</a:t>
            </a:r>
            <a:r>
              <a:rPr lang="en-GB" sz="2600" dirty="0">
                <a:solidFill>
                  <a:schemeClr val="accent4">
                    <a:lumMod val="75000"/>
                  </a:schemeClr>
                </a:solidFill>
              </a:rPr>
              <a:t> </a:t>
            </a:r>
            <a:r>
              <a:rPr lang="en-GB" sz="2600" dirty="0" smtClean="0"/>
              <a:t>also </a:t>
            </a:r>
            <a:r>
              <a:rPr lang="en-GB" sz="2600" dirty="0"/>
              <a:t>known as the Health Physics </a:t>
            </a:r>
            <a:r>
              <a:rPr lang="en-GB" sz="2600" dirty="0" smtClean="0"/>
              <a:t>Group;</a:t>
            </a:r>
          </a:p>
          <a:p>
            <a:r>
              <a:rPr lang="en-GB" sz="2600" dirty="0" smtClean="0"/>
              <a:t>The operating organization verifies the RP programme and undertakes corrective actions if necessary, by means of:</a:t>
            </a:r>
          </a:p>
          <a:p>
            <a:pPr lvl="1"/>
            <a:r>
              <a:rPr lang="en-GB" sz="2400" dirty="0"/>
              <a:t>surveillance, </a:t>
            </a:r>
          </a:p>
          <a:p>
            <a:pPr lvl="1"/>
            <a:r>
              <a:rPr lang="en-GB" sz="2400" dirty="0"/>
              <a:t>inspections and </a:t>
            </a:r>
          </a:p>
          <a:p>
            <a:pPr lvl="1"/>
            <a:r>
              <a:rPr lang="en-GB" sz="2400" dirty="0" smtClean="0"/>
              <a:t>audits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63</a:t>
            </a:fld>
            <a:endParaRPr lang="sl-SI" dirty="0"/>
          </a:p>
        </p:txBody>
      </p:sp>
    </p:spTree>
    <p:extLst>
      <p:ext uri="{BB962C8B-B14F-4D97-AF65-F5344CB8AC3E}">
        <p14:creationId xmlns="" xmlns:p14="http://schemas.microsoft.com/office/powerpoint/2010/main" val="12545323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lstStyle/>
          <a:p>
            <a:r>
              <a:rPr lang="en-GB" dirty="0"/>
              <a:t>Radiation </a:t>
            </a:r>
            <a:r>
              <a:rPr lang="en-GB" dirty="0" smtClean="0"/>
              <a:t>protection</a:t>
            </a:r>
            <a:endParaRPr lang="en-GB" noProof="0" dirty="0"/>
          </a:p>
        </p:txBody>
      </p:sp>
      <p:sp>
        <p:nvSpPr>
          <p:cNvPr id="3" name="Content Placeholder 2"/>
          <p:cNvSpPr>
            <a:spLocks noGrp="1"/>
          </p:cNvSpPr>
          <p:nvPr>
            <p:ph idx="1"/>
          </p:nvPr>
        </p:nvSpPr>
        <p:spPr>
          <a:xfrm>
            <a:off x="514768" y="1295400"/>
            <a:ext cx="8972132" cy="4914900"/>
          </a:xfrm>
        </p:spPr>
        <p:txBody>
          <a:bodyPr>
            <a:normAutofit/>
          </a:bodyPr>
          <a:lstStyle/>
          <a:p>
            <a:pPr marL="0" lvl="1" indent="0" defTabSz="900000">
              <a:lnSpc>
                <a:spcPct val="120000"/>
              </a:lnSpc>
              <a:spcBef>
                <a:spcPts val="0"/>
              </a:spcBef>
              <a:spcAft>
                <a:spcPts val="600"/>
              </a:spcAft>
              <a:buSzPct val="110000"/>
              <a:buNone/>
            </a:pPr>
            <a:r>
              <a:rPr lang="en-GB" b="1" u="sng" dirty="0">
                <a:solidFill>
                  <a:schemeClr val="tx1">
                    <a:lumMod val="60000"/>
                    <a:lumOff val="40000"/>
                  </a:schemeClr>
                </a:solidFill>
              </a:rPr>
              <a:t>Radiation work control</a:t>
            </a:r>
          </a:p>
          <a:p>
            <a:r>
              <a:rPr lang="en-GB" sz="2600" b="1" dirty="0">
                <a:solidFill>
                  <a:schemeClr val="accent4">
                    <a:lumMod val="75000"/>
                  </a:schemeClr>
                </a:solidFill>
              </a:rPr>
              <a:t>Exposure</a:t>
            </a:r>
            <a:r>
              <a:rPr lang="en-GB" sz="2600" noProof="0" dirty="0" smtClean="0"/>
              <a:t> (external </a:t>
            </a:r>
            <a:r>
              <a:rPr lang="en-GB" sz="2600" noProof="0" dirty="0"/>
              <a:t>and </a:t>
            </a:r>
            <a:r>
              <a:rPr lang="en-GB" sz="2600" noProof="0" dirty="0" smtClean="0"/>
              <a:t>internal) </a:t>
            </a:r>
            <a:r>
              <a:rPr lang="en-GB" sz="2600" dirty="0"/>
              <a:t>→</a:t>
            </a:r>
            <a:r>
              <a:rPr lang="en-GB" sz="2600" noProof="0" dirty="0" smtClean="0"/>
              <a:t> </a:t>
            </a:r>
            <a:r>
              <a:rPr lang="en-GB" sz="2600" b="1" dirty="0" smtClean="0">
                <a:solidFill>
                  <a:schemeClr val="accent4">
                    <a:lumMod val="75000"/>
                  </a:schemeClr>
                </a:solidFill>
              </a:rPr>
              <a:t>ALARA</a:t>
            </a:r>
            <a:endParaRPr lang="en-GB" sz="2600" noProof="0" dirty="0" smtClean="0">
              <a:solidFill>
                <a:schemeClr val="accent4">
                  <a:lumMod val="75000"/>
                </a:schemeClr>
              </a:solidFill>
            </a:endParaRPr>
          </a:p>
          <a:p>
            <a:pPr lvl="1"/>
            <a:r>
              <a:rPr lang="en-GB" sz="2400" noProof="0" dirty="0" smtClean="0"/>
              <a:t>individual </a:t>
            </a:r>
            <a:r>
              <a:rPr lang="en-GB" sz="2400" noProof="0" dirty="0"/>
              <a:t>and </a:t>
            </a:r>
            <a:r>
              <a:rPr lang="en-GB" sz="2400" noProof="0" dirty="0" smtClean="0"/>
              <a:t>collective doses;</a:t>
            </a:r>
          </a:p>
          <a:p>
            <a:r>
              <a:rPr lang="en-GB" sz="2600" noProof="0" dirty="0" smtClean="0"/>
              <a:t>Responsibility </a:t>
            </a:r>
            <a:r>
              <a:rPr lang="en-GB" sz="2600" noProof="0" dirty="0"/>
              <a:t>for optimizing occupational </a:t>
            </a:r>
            <a:r>
              <a:rPr lang="en-GB" sz="2600" noProof="0" dirty="0" smtClean="0"/>
              <a:t>exposure</a:t>
            </a:r>
          </a:p>
          <a:p>
            <a:pPr lvl="1"/>
            <a:r>
              <a:rPr lang="en-GB" sz="2400" noProof="0" dirty="0" smtClean="0"/>
              <a:t>management and RP group;</a:t>
            </a:r>
          </a:p>
          <a:p>
            <a:pPr marL="0" lvl="1" indent="0" defTabSz="900000">
              <a:lnSpc>
                <a:spcPct val="120000"/>
              </a:lnSpc>
              <a:spcBef>
                <a:spcPts val="0"/>
              </a:spcBef>
              <a:spcAft>
                <a:spcPts val="600"/>
              </a:spcAft>
              <a:buSzPct val="110000"/>
              <a:buNone/>
            </a:pPr>
            <a:r>
              <a:rPr lang="en-GB" b="1" u="sng" dirty="0" smtClean="0">
                <a:solidFill>
                  <a:schemeClr val="tx1">
                    <a:lumMod val="60000"/>
                    <a:lumOff val="40000"/>
                  </a:schemeClr>
                </a:solidFill>
              </a:rPr>
              <a:t>Control </a:t>
            </a:r>
            <a:r>
              <a:rPr lang="en-GB" b="1" u="sng" dirty="0">
                <a:solidFill>
                  <a:schemeClr val="tx1">
                    <a:lumMod val="60000"/>
                    <a:lumOff val="40000"/>
                  </a:schemeClr>
                </a:solidFill>
              </a:rPr>
              <a:t>of occupational </a:t>
            </a:r>
            <a:r>
              <a:rPr lang="en-GB" b="1" u="sng" dirty="0" smtClean="0">
                <a:solidFill>
                  <a:schemeClr val="tx1">
                    <a:lumMod val="60000"/>
                    <a:lumOff val="40000"/>
                  </a:schemeClr>
                </a:solidFill>
              </a:rPr>
              <a:t>exposure</a:t>
            </a:r>
          </a:p>
          <a:p>
            <a:r>
              <a:rPr lang="en-GB" sz="2600" b="1" dirty="0" smtClean="0">
                <a:solidFill>
                  <a:schemeClr val="accent4">
                    <a:lumMod val="75000"/>
                  </a:schemeClr>
                </a:solidFill>
              </a:rPr>
              <a:t>Dose </a:t>
            </a:r>
            <a:r>
              <a:rPr lang="en-GB" sz="2600" b="1" dirty="0">
                <a:solidFill>
                  <a:schemeClr val="accent4">
                    <a:lumMod val="75000"/>
                  </a:schemeClr>
                </a:solidFill>
              </a:rPr>
              <a:t>limits</a:t>
            </a:r>
            <a:r>
              <a:rPr lang="en-GB" sz="2600" dirty="0">
                <a:solidFill>
                  <a:schemeClr val="accent4">
                    <a:lumMod val="75000"/>
                  </a:schemeClr>
                </a:solidFill>
              </a:rPr>
              <a:t> </a:t>
            </a:r>
            <a:r>
              <a:rPr lang="en-GB" sz="2600" dirty="0"/>
              <a:t>recommended by ICRP and IAEA →</a:t>
            </a:r>
            <a:r>
              <a:rPr lang="en-GB" sz="2600" dirty="0" smtClean="0"/>
              <a:t> </a:t>
            </a:r>
            <a:r>
              <a:rPr lang="en-GB" sz="2600" b="1" dirty="0">
                <a:solidFill>
                  <a:schemeClr val="accent4">
                    <a:lumMod val="75000"/>
                  </a:schemeClr>
                </a:solidFill>
              </a:rPr>
              <a:t>not </a:t>
            </a:r>
            <a:r>
              <a:rPr lang="en-GB" sz="2600" b="1" dirty="0" smtClean="0">
                <a:solidFill>
                  <a:schemeClr val="accent4">
                    <a:lumMod val="75000"/>
                  </a:schemeClr>
                </a:solidFill>
              </a:rPr>
              <a:t>exceeded</a:t>
            </a:r>
            <a:r>
              <a:rPr lang="en-GB" sz="2600" dirty="0" smtClean="0"/>
              <a:t>;</a:t>
            </a:r>
            <a:endParaRPr lang="en-GB" sz="2600" dirty="0"/>
          </a:p>
          <a:p>
            <a:r>
              <a:rPr lang="en-GB" sz="2600" dirty="0"/>
              <a:t>A hierarchy of control measures → </a:t>
            </a:r>
            <a:r>
              <a:rPr lang="en-GB" sz="2600" dirty="0" smtClean="0"/>
              <a:t>optimization:</a:t>
            </a:r>
          </a:p>
        </p:txBody>
      </p:sp>
      <p:sp>
        <p:nvSpPr>
          <p:cNvPr id="4" name="Slide Number Placeholder 3"/>
          <p:cNvSpPr>
            <a:spLocks noGrp="1"/>
          </p:cNvSpPr>
          <p:nvPr>
            <p:ph type="sldNum" sz="quarter" idx="12"/>
          </p:nvPr>
        </p:nvSpPr>
        <p:spPr/>
        <p:txBody>
          <a:bodyPr/>
          <a:lstStyle/>
          <a:p>
            <a:fld id="{E820C8E4-9002-4E93-8650-B0CC00F8D49C}" type="slidenum">
              <a:rPr lang="sl-SI" smtClean="0"/>
              <a:pPr/>
              <a:t>64</a:t>
            </a:fld>
            <a:endParaRPr lang="sl-SI" dirty="0"/>
          </a:p>
        </p:txBody>
      </p:sp>
    </p:spTree>
    <p:extLst>
      <p:ext uri="{BB962C8B-B14F-4D97-AF65-F5344CB8AC3E}">
        <p14:creationId xmlns="" xmlns:p14="http://schemas.microsoft.com/office/powerpoint/2010/main" val="136552904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a:t>Radiation protection</a:t>
            </a:r>
            <a:endParaRPr lang="en-GB" b="0" noProof="0" dirty="0"/>
          </a:p>
        </p:txBody>
      </p:sp>
      <p:sp>
        <p:nvSpPr>
          <p:cNvPr id="3" name="Content Placeholder 2"/>
          <p:cNvSpPr>
            <a:spLocks noGrp="1"/>
          </p:cNvSpPr>
          <p:nvPr>
            <p:ph idx="1"/>
          </p:nvPr>
        </p:nvSpPr>
        <p:spPr>
          <a:xfrm>
            <a:off x="514768" y="1383952"/>
            <a:ext cx="8884200" cy="4680000"/>
          </a:xfrm>
        </p:spPr>
        <p:txBody>
          <a:bodyPr>
            <a:normAutofit fontScale="92500" lnSpcReduction="10000"/>
          </a:bodyPr>
          <a:lstStyle/>
          <a:p>
            <a:r>
              <a:rPr lang="en-GB" sz="2800" noProof="0" dirty="0"/>
              <a:t>Dose monitoring of individuals and management of dose </a:t>
            </a:r>
            <a:r>
              <a:rPr lang="en-GB" sz="2800" noProof="0" dirty="0" smtClean="0"/>
              <a:t>records:</a:t>
            </a:r>
          </a:p>
          <a:p>
            <a:pPr lvl="1"/>
            <a:r>
              <a:rPr lang="en-GB" sz="2600" noProof="0" dirty="0" smtClean="0"/>
              <a:t>requirements </a:t>
            </a:r>
            <a:r>
              <a:rPr lang="en-GB" sz="2600" dirty="0"/>
              <a:t>→</a:t>
            </a:r>
            <a:r>
              <a:rPr lang="en-GB" sz="2600" noProof="0" dirty="0" smtClean="0"/>
              <a:t> </a:t>
            </a:r>
            <a:r>
              <a:rPr lang="en-GB" sz="2600" noProof="0" dirty="0"/>
              <a:t>regulatory </a:t>
            </a:r>
            <a:r>
              <a:rPr lang="en-GB" sz="2600" noProof="0" dirty="0" smtClean="0"/>
              <a:t>authority, and</a:t>
            </a:r>
          </a:p>
          <a:p>
            <a:pPr lvl="1"/>
            <a:r>
              <a:rPr lang="en-GB" sz="2600" noProof="0" dirty="0" smtClean="0"/>
              <a:t>recommendations </a:t>
            </a:r>
            <a:r>
              <a:rPr lang="en-GB" sz="2600" dirty="0"/>
              <a:t>→ </a:t>
            </a:r>
            <a:r>
              <a:rPr lang="en-GB" sz="2600" noProof="0" dirty="0" smtClean="0"/>
              <a:t>ICRP </a:t>
            </a:r>
            <a:r>
              <a:rPr lang="en-GB" sz="2600" noProof="0" dirty="0"/>
              <a:t>and </a:t>
            </a:r>
            <a:r>
              <a:rPr lang="en-GB" sz="2600" noProof="0" dirty="0" smtClean="0"/>
              <a:t>IAEA;</a:t>
            </a:r>
            <a:endParaRPr lang="en-GB" sz="2600" noProof="0" dirty="0"/>
          </a:p>
          <a:p>
            <a:pPr marL="0" lvl="1" indent="0" defTabSz="900000">
              <a:lnSpc>
                <a:spcPct val="110000"/>
              </a:lnSpc>
              <a:spcBef>
                <a:spcPts val="0"/>
              </a:spcBef>
              <a:spcAft>
                <a:spcPts val="600"/>
              </a:spcAft>
              <a:buSzPct val="110000"/>
              <a:buNone/>
            </a:pPr>
            <a:r>
              <a:rPr lang="en-GB" b="1" u="sng" dirty="0" smtClean="0">
                <a:solidFill>
                  <a:schemeClr val="tx1">
                    <a:lumMod val="60000"/>
                    <a:lumOff val="40000"/>
                  </a:schemeClr>
                </a:solidFill>
              </a:rPr>
              <a:t>Radiation protection instrumentation, protective clothing and facilities</a:t>
            </a:r>
          </a:p>
          <a:p>
            <a:r>
              <a:rPr lang="en-GB" sz="2800" dirty="0" smtClean="0"/>
              <a:t>For normal and emergency situations must be provided:</a:t>
            </a:r>
          </a:p>
          <a:p>
            <a:pPr lvl="1"/>
            <a:r>
              <a:rPr lang="en-GB" sz="2600" dirty="0" smtClean="0"/>
              <a:t>radiological </a:t>
            </a:r>
            <a:r>
              <a:rPr lang="en-GB" sz="2600" dirty="0"/>
              <a:t>instrumentation, </a:t>
            </a:r>
          </a:p>
          <a:p>
            <a:pPr lvl="1"/>
            <a:r>
              <a:rPr lang="en-GB" sz="2600" dirty="0"/>
              <a:t>protective clothing, </a:t>
            </a:r>
          </a:p>
          <a:p>
            <a:pPr lvl="1"/>
            <a:r>
              <a:rPr lang="en-GB" sz="2600" dirty="0"/>
              <a:t>facilities, and </a:t>
            </a:r>
          </a:p>
          <a:p>
            <a:pPr lvl="1"/>
            <a:r>
              <a:rPr lang="en-GB" sz="2600" dirty="0" smtClean="0"/>
              <a:t>equipment;</a:t>
            </a:r>
            <a:endParaRPr lang="en-GB" sz="2600"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65</a:t>
            </a:fld>
            <a:endParaRPr lang="sl-SI" dirty="0"/>
          </a:p>
        </p:txBody>
      </p:sp>
    </p:spTree>
    <p:extLst>
      <p:ext uri="{BB962C8B-B14F-4D97-AF65-F5344CB8AC3E}">
        <p14:creationId xmlns="" xmlns:p14="http://schemas.microsoft.com/office/powerpoint/2010/main" val="39341510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80000"/>
            <a:ext cx="8741850" cy="900000"/>
          </a:xfrm>
        </p:spPr>
        <p:txBody>
          <a:bodyPr/>
          <a:lstStyle/>
          <a:p>
            <a:r>
              <a:rPr lang="en-GB" dirty="0"/>
              <a:t>Radiation </a:t>
            </a:r>
            <a:r>
              <a:rPr lang="en-GB" dirty="0" smtClean="0"/>
              <a:t>protection</a:t>
            </a:r>
            <a:endParaRPr lang="en-GB" noProof="0" dirty="0"/>
          </a:p>
        </p:txBody>
      </p:sp>
      <p:sp>
        <p:nvSpPr>
          <p:cNvPr id="3" name="Content Placeholder 2"/>
          <p:cNvSpPr>
            <a:spLocks noGrp="1"/>
          </p:cNvSpPr>
          <p:nvPr>
            <p:ph idx="1"/>
          </p:nvPr>
        </p:nvSpPr>
        <p:spPr>
          <a:xfrm>
            <a:off x="495300" y="1259999"/>
            <a:ext cx="9224700" cy="5099858"/>
          </a:xfrm>
        </p:spPr>
        <p:txBody>
          <a:bodyPr>
            <a:normAutofit/>
          </a:bodyPr>
          <a:lstStyle/>
          <a:p>
            <a:pPr marL="0" lvl="1" indent="0" defTabSz="900000">
              <a:lnSpc>
                <a:spcPct val="130000"/>
              </a:lnSpc>
              <a:spcBef>
                <a:spcPts val="0"/>
              </a:spcBef>
              <a:spcAft>
                <a:spcPts val="600"/>
              </a:spcAft>
              <a:buSzPct val="110000"/>
              <a:buNone/>
            </a:pPr>
            <a:r>
              <a:rPr lang="en-GB" b="1" u="sng" dirty="0">
                <a:solidFill>
                  <a:schemeClr val="tx1">
                    <a:lumMod val="60000"/>
                    <a:lumOff val="40000"/>
                  </a:schemeClr>
                </a:solidFill>
              </a:rPr>
              <a:t>Radioactive waste management and discharges</a:t>
            </a:r>
          </a:p>
          <a:p>
            <a:r>
              <a:rPr lang="en-GB" sz="2600" noProof="0" dirty="0" smtClean="0"/>
              <a:t>Generation </a:t>
            </a:r>
            <a:r>
              <a:rPr lang="en-GB" sz="2600" noProof="0" dirty="0"/>
              <a:t>of radioactive waste </a:t>
            </a:r>
            <a:r>
              <a:rPr lang="en-GB" sz="2600" dirty="0"/>
              <a:t>→</a:t>
            </a:r>
            <a:r>
              <a:rPr lang="en-GB" sz="2600" noProof="0" dirty="0" smtClean="0"/>
              <a:t> </a:t>
            </a:r>
            <a:r>
              <a:rPr lang="en-GB" sz="2600" noProof="0" dirty="0"/>
              <a:t>minimum </a:t>
            </a:r>
            <a:r>
              <a:rPr lang="en-GB" sz="2600" noProof="0" dirty="0" smtClean="0"/>
              <a:t>practicable</a:t>
            </a:r>
          </a:p>
          <a:p>
            <a:r>
              <a:rPr lang="en-GB" sz="2600" noProof="0" dirty="0" smtClean="0"/>
              <a:t>P</a:t>
            </a:r>
            <a:r>
              <a:rPr lang="en-GB" sz="2600" dirty="0" err="1" smtClean="0"/>
              <a:t>rogramme</a:t>
            </a:r>
            <a:endParaRPr lang="en-GB" sz="2600" dirty="0" smtClean="0"/>
          </a:p>
          <a:p>
            <a:pPr lvl="1"/>
            <a:r>
              <a:rPr lang="en-GB" sz="2400" dirty="0" smtClean="0"/>
              <a:t>safely </a:t>
            </a:r>
            <a:r>
              <a:rPr lang="en-GB" sz="2400" dirty="0"/>
              <a:t>manage radioactive </a:t>
            </a:r>
            <a:r>
              <a:rPr lang="en-GB" sz="2400" dirty="0" smtClean="0"/>
              <a:t>waste;</a:t>
            </a:r>
          </a:p>
          <a:p>
            <a:pPr lvl="1"/>
            <a:r>
              <a:rPr lang="en-GB" sz="2400" dirty="0" smtClean="0"/>
              <a:t>monitor </a:t>
            </a:r>
            <a:r>
              <a:rPr lang="en-GB" sz="2400" dirty="0"/>
              <a:t>and control </a:t>
            </a:r>
            <a:r>
              <a:rPr lang="en-GB" sz="2400" dirty="0" smtClean="0"/>
              <a:t>discharges;</a:t>
            </a:r>
          </a:p>
          <a:p>
            <a:r>
              <a:rPr lang="en-GB" sz="2600" dirty="0" smtClean="0"/>
              <a:t>Authorized </a:t>
            </a:r>
            <a:r>
              <a:rPr lang="en-GB" sz="2600" dirty="0"/>
              <a:t>discharge limits →</a:t>
            </a:r>
            <a:r>
              <a:rPr lang="en-GB" sz="2600" dirty="0" smtClean="0"/>
              <a:t> </a:t>
            </a:r>
            <a:r>
              <a:rPr lang="en-GB" sz="2600" dirty="0"/>
              <a:t>in the </a:t>
            </a:r>
            <a:r>
              <a:rPr lang="en-GB" sz="2600" dirty="0" smtClean="0"/>
              <a:t>OLCs;</a:t>
            </a:r>
          </a:p>
          <a:p>
            <a:pPr marL="0" lvl="1" indent="0" defTabSz="900000">
              <a:lnSpc>
                <a:spcPct val="140000"/>
              </a:lnSpc>
              <a:spcBef>
                <a:spcPts val="0"/>
              </a:spcBef>
              <a:spcAft>
                <a:spcPts val="600"/>
              </a:spcAft>
              <a:buSzPct val="110000"/>
              <a:buNone/>
            </a:pPr>
            <a:r>
              <a:rPr lang="en-GB" b="1" u="sng" dirty="0">
                <a:solidFill>
                  <a:schemeClr val="tx1">
                    <a:lumMod val="60000"/>
                    <a:lumOff val="40000"/>
                  </a:schemeClr>
                </a:solidFill>
              </a:rPr>
              <a:t>Radiation protection support during </a:t>
            </a:r>
            <a:r>
              <a:rPr lang="en-GB" b="1" u="sng" dirty="0" smtClean="0">
                <a:solidFill>
                  <a:schemeClr val="tx1">
                    <a:lumMod val="60000"/>
                    <a:lumOff val="40000"/>
                  </a:schemeClr>
                </a:solidFill>
              </a:rPr>
              <a:t>emergencies</a:t>
            </a:r>
          </a:p>
          <a:p>
            <a:r>
              <a:rPr lang="en-GB" sz="2600" dirty="0" smtClean="0"/>
              <a:t>Programme </a:t>
            </a:r>
            <a:r>
              <a:rPr lang="en-GB" sz="2600" dirty="0"/>
              <a:t>for RP support during </a:t>
            </a:r>
            <a:r>
              <a:rPr lang="en-GB" sz="2600" dirty="0" smtClean="0"/>
              <a:t>emergencies</a:t>
            </a:r>
          </a:p>
          <a:p>
            <a:pPr lvl="1"/>
            <a:r>
              <a:rPr lang="en-GB" sz="2400" dirty="0" smtClean="0"/>
              <a:t>serve </a:t>
            </a:r>
            <a:r>
              <a:rPr lang="en-GB" sz="2400" dirty="0"/>
              <a:t>the purpose of optimizing </a:t>
            </a:r>
            <a:r>
              <a:rPr lang="en-GB" sz="2400" dirty="0" smtClean="0"/>
              <a:t>worker </a:t>
            </a:r>
            <a:r>
              <a:rPr lang="en-GB" sz="2400" dirty="0"/>
              <a:t>exposure and </a:t>
            </a:r>
            <a:r>
              <a:rPr lang="en-GB" sz="2400" dirty="0" smtClean="0"/>
              <a:t>the </a:t>
            </a:r>
            <a:r>
              <a:rPr lang="en-GB" sz="2400" dirty="0"/>
              <a:t>general </a:t>
            </a:r>
            <a:r>
              <a:rPr lang="en-GB" sz="2400" dirty="0" smtClean="0"/>
              <a:t>public;</a:t>
            </a:r>
            <a:endParaRPr lang="sl-SI" sz="24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66</a:t>
            </a:fld>
            <a:endParaRPr lang="sl-SI" dirty="0"/>
          </a:p>
        </p:txBody>
      </p:sp>
    </p:spTree>
    <p:extLst>
      <p:ext uri="{BB962C8B-B14F-4D97-AF65-F5344CB8AC3E}">
        <p14:creationId xmlns="" xmlns:p14="http://schemas.microsoft.com/office/powerpoint/2010/main" val="29758279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normAutofit/>
          </a:bodyPr>
          <a:lstStyle/>
          <a:p>
            <a:r>
              <a:rPr lang="en-GB" noProof="0" dirty="0" smtClean="0"/>
              <a:t>Chemistry</a:t>
            </a:r>
            <a:endParaRPr lang="en-GB" noProof="0" dirty="0"/>
          </a:p>
        </p:txBody>
      </p:sp>
      <p:sp>
        <p:nvSpPr>
          <p:cNvPr id="3" name="Content Placeholder 2"/>
          <p:cNvSpPr>
            <a:spLocks noGrp="1"/>
          </p:cNvSpPr>
          <p:nvPr>
            <p:ph idx="1"/>
          </p:nvPr>
        </p:nvSpPr>
        <p:spPr>
          <a:xfrm>
            <a:off x="590550" y="1259999"/>
            <a:ext cx="8915400" cy="5099858"/>
          </a:xfrm>
        </p:spPr>
        <p:txBody>
          <a:bodyPr>
            <a:normAutofit/>
          </a:bodyPr>
          <a:lstStyle/>
          <a:p>
            <a:pPr>
              <a:spcAft>
                <a:spcPts val="600"/>
              </a:spcAft>
            </a:pPr>
            <a:r>
              <a:rPr lang="en-GB" sz="2600" noProof="0" dirty="0"/>
              <a:t>Chemistry </a:t>
            </a:r>
            <a:r>
              <a:rPr lang="en-GB" sz="2600" dirty="0"/>
              <a:t>→</a:t>
            </a:r>
            <a:r>
              <a:rPr lang="en-GB" sz="2600" noProof="0" dirty="0" smtClean="0"/>
              <a:t> </a:t>
            </a:r>
            <a:r>
              <a:rPr lang="en-GB" sz="2600" noProof="0" dirty="0"/>
              <a:t>activities of chemical </a:t>
            </a:r>
            <a:r>
              <a:rPr lang="en-GB" sz="2600" noProof="0" dirty="0" smtClean="0"/>
              <a:t>treatment</a:t>
            </a:r>
          </a:p>
          <a:p>
            <a:pPr lvl="1">
              <a:spcAft>
                <a:spcPts val="600"/>
              </a:spcAft>
            </a:pPr>
            <a:r>
              <a:rPr lang="en-GB" sz="2400" noProof="0" dirty="0" smtClean="0"/>
              <a:t>maintaining </a:t>
            </a:r>
            <a:r>
              <a:rPr lang="en-GB" sz="2400" noProof="0" dirty="0"/>
              <a:t>the integrity of the </a:t>
            </a:r>
            <a:r>
              <a:rPr lang="en-GB" sz="2400" noProof="0" dirty="0" smtClean="0"/>
              <a:t>barriers</a:t>
            </a:r>
            <a:r>
              <a:rPr lang="en-GB" sz="2400" dirty="0" smtClean="0"/>
              <a:t>;</a:t>
            </a:r>
            <a:endParaRPr lang="en-GB" sz="2400" noProof="0" dirty="0" smtClean="0"/>
          </a:p>
          <a:p>
            <a:pPr lvl="1">
              <a:spcAft>
                <a:spcPts val="600"/>
              </a:spcAft>
            </a:pPr>
            <a:r>
              <a:rPr lang="en-GB" sz="2400" noProof="0" dirty="0" smtClean="0"/>
              <a:t>limiting </a:t>
            </a:r>
            <a:r>
              <a:rPr lang="en-GB" sz="2400" noProof="0" dirty="0"/>
              <a:t>all kinds of corrosion </a:t>
            </a:r>
            <a:r>
              <a:rPr lang="en-GB" sz="2400" noProof="0" dirty="0" smtClean="0"/>
              <a:t>processes</a:t>
            </a:r>
            <a:r>
              <a:rPr lang="en-GB" sz="2400" dirty="0" smtClean="0"/>
              <a:t>;</a:t>
            </a:r>
            <a:endParaRPr lang="en-GB" sz="2400" noProof="0" dirty="0" smtClean="0"/>
          </a:p>
          <a:p>
            <a:pPr>
              <a:spcAft>
                <a:spcPts val="600"/>
              </a:spcAft>
            </a:pPr>
            <a:r>
              <a:rPr lang="en-GB" sz="2600" dirty="0" smtClean="0"/>
              <a:t>Chemical treatment</a:t>
            </a:r>
          </a:p>
          <a:p>
            <a:pPr lvl="1">
              <a:spcAft>
                <a:spcPts val="600"/>
              </a:spcAft>
            </a:pPr>
            <a:r>
              <a:rPr lang="en-GB" sz="2400" dirty="0" smtClean="0"/>
              <a:t>effects </a:t>
            </a:r>
            <a:r>
              <a:rPr lang="en-GB" sz="2400" dirty="0"/>
              <a:t>on the out-of-core radiation </a:t>
            </a:r>
            <a:r>
              <a:rPr lang="en-GB" sz="2400" dirty="0" smtClean="0"/>
              <a:t>fields </a:t>
            </a:r>
            <a:r>
              <a:rPr lang="en-GB" sz="2400" dirty="0"/>
              <a:t>→</a:t>
            </a:r>
            <a:r>
              <a:rPr lang="en-GB" sz="2400" dirty="0" smtClean="0"/>
              <a:t> influence on radiation doses;</a:t>
            </a:r>
          </a:p>
          <a:p>
            <a:pPr marL="0" lvl="1" indent="0" defTabSz="900000">
              <a:spcBef>
                <a:spcPts val="0"/>
              </a:spcBef>
              <a:spcAft>
                <a:spcPts val="600"/>
              </a:spcAft>
              <a:buSzPct val="110000"/>
              <a:buNone/>
            </a:pPr>
            <a:r>
              <a:rPr lang="en-GB" b="1" u="sng" dirty="0">
                <a:solidFill>
                  <a:schemeClr val="tx1">
                    <a:lumMod val="60000"/>
                    <a:lumOff val="40000"/>
                  </a:schemeClr>
                </a:solidFill>
              </a:rPr>
              <a:t>Organization and </a:t>
            </a:r>
            <a:r>
              <a:rPr lang="en-GB" sz="3300" b="1" u="sng" dirty="0" smtClean="0">
                <a:solidFill>
                  <a:schemeClr val="tx1">
                    <a:lumMod val="60000"/>
                    <a:lumOff val="40000"/>
                  </a:schemeClr>
                </a:solidFill>
              </a:rPr>
              <a:t>functions</a:t>
            </a:r>
          </a:p>
          <a:p>
            <a:pPr>
              <a:spcAft>
                <a:spcPts val="600"/>
              </a:spcAft>
            </a:pPr>
            <a:r>
              <a:rPr lang="en-GB" sz="2600" dirty="0" smtClean="0"/>
              <a:t>The operating organization establishes chemistry policy → states the goals </a:t>
            </a:r>
            <a:r>
              <a:rPr lang="en-GB" sz="2600" dirty="0"/>
              <a:t>and </a:t>
            </a:r>
            <a:r>
              <a:rPr lang="en-GB" sz="2600" dirty="0" smtClean="0"/>
              <a:t>objectives,</a:t>
            </a:r>
          </a:p>
        </p:txBody>
      </p:sp>
      <p:sp>
        <p:nvSpPr>
          <p:cNvPr id="4" name="Slide Number Placeholder 3"/>
          <p:cNvSpPr>
            <a:spLocks noGrp="1"/>
          </p:cNvSpPr>
          <p:nvPr>
            <p:ph type="sldNum" sz="quarter" idx="12"/>
          </p:nvPr>
        </p:nvSpPr>
        <p:spPr>
          <a:xfrm>
            <a:off x="8837100" y="6346650"/>
            <a:ext cx="540000" cy="252000"/>
          </a:xfrm>
        </p:spPr>
        <p:txBody>
          <a:bodyPr/>
          <a:lstStyle/>
          <a:p>
            <a:fld id="{E820C8E4-9002-4E93-8650-B0CC00F8D49C}" type="slidenum">
              <a:rPr lang="sl-SI" smtClean="0"/>
              <a:pPr/>
              <a:t>67</a:t>
            </a:fld>
            <a:endParaRPr lang="sl-SI" dirty="0"/>
          </a:p>
        </p:txBody>
      </p:sp>
    </p:spTree>
    <p:extLst>
      <p:ext uri="{BB962C8B-B14F-4D97-AF65-F5344CB8AC3E}">
        <p14:creationId xmlns="" xmlns:p14="http://schemas.microsoft.com/office/powerpoint/2010/main" val="35200780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dirty="0"/>
              <a:t>Chemistry</a:t>
            </a:r>
            <a:endParaRPr lang="en-GB" noProof="0" dirty="0"/>
          </a:p>
        </p:txBody>
      </p:sp>
      <p:sp>
        <p:nvSpPr>
          <p:cNvPr id="3" name="Content Placeholder 2"/>
          <p:cNvSpPr>
            <a:spLocks noGrp="1"/>
          </p:cNvSpPr>
          <p:nvPr>
            <p:ph idx="1"/>
          </p:nvPr>
        </p:nvSpPr>
        <p:spPr>
          <a:xfrm>
            <a:off x="457200" y="1259999"/>
            <a:ext cx="9262800" cy="5099858"/>
          </a:xfrm>
        </p:spPr>
        <p:txBody>
          <a:bodyPr>
            <a:normAutofit/>
          </a:bodyPr>
          <a:lstStyle/>
          <a:p>
            <a:r>
              <a:rPr lang="en-GB" sz="2600" noProof="0" dirty="0" smtClean="0"/>
              <a:t>The </a:t>
            </a:r>
            <a:r>
              <a:rPr lang="en-GB" sz="2600" noProof="0" dirty="0"/>
              <a:t>organization of the chemistry group contributes </a:t>
            </a:r>
            <a:r>
              <a:rPr lang="en-GB" sz="2600" noProof="0" dirty="0" smtClean="0"/>
              <a:t>to:</a:t>
            </a:r>
          </a:p>
          <a:p>
            <a:pPr lvl="1"/>
            <a:r>
              <a:rPr lang="en-GB" sz="2400" noProof="0" dirty="0"/>
              <a:t>safe operation, </a:t>
            </a:r>
            <a:endParaRPr lang="en-GB" sz="2400" noProof="0" dirty="0" smtClean="0"/>
          </a:p>
          <a:p>
            <a:pPr lvl="1"/>
            <a:r>
              <a:rPr lang="en-GB" sz="2400" noProof="0" dirty="0" smtClean="0"/>
              <a:t>define responsibilities, </a:t>
            </a:r>
            <a:r>
              <a:rPr lang="en-GB" sz="2400" noProof="0" dirty="0"/>
              <a:t>and </a:t>
            </a:r>
            <a:endParaRPr lang="en-GB" sz="2400" noProof="0" dirty="0" smtClean="0"/>
          </a:p>
          <a:p>
            <a:r>
              <a:rPr lang="en-GB" sz="2600" dirty="0" smtClean="0"/>
              <a:t>Group's </a:t>
            </a:r>
            <a:r>
              <a:rPr lang="en-GB" sz="2600" dirty="0" smtClean="0"/>
              <a:t>expectations, goals and objectives</a:t>
            </a:r>
          </a:p>
          <a:p>
            <a:pPr lvl="1"/>
            <a:r>
              <a:rPr lang="en-GB" sz="2400" dirty="0" smtClean="0"/>
              <a:t>derived </a:t>
            </a:r>
            <a:r>
              <a:rPr lang="en-GB" sz="2400" dirty="0"/>
              <a:t>→</a:t>
            </a:r>
            <a:r>
              <a:rPr lang="en-GB" sz="2400" dirty="0" smtClean="0"/>
              <a:t> </a:t>
            </a:r>
            <a:r>
              <a:rPr lang="en-GB" sz="2400" dirty="0"/>
              <a:t>the plant policies and </a:t>
            </a:r>
            <a:r>
              <a:rPr lang="en-GB" sz="2400" dirty="0" smtClean="0"/>
              <a:t>objectives,</a:t>
            </a:r>
          </a:p>
          <a:p>
            <a:pPr marL="0" lvl="1" indent="0" defTabSz="900000">
              <a:spcAft>
                <a:spcPts val="600"/>
              </a:spcAft>
              <a:buSzPct val="110000"/>
              <a:buNone/>
            </a:pPr>
            <a:r>
              <a:rPr lang="en-GB" sz="3000" b="1" u="sng" dirty="0" smtClean="0">
                <a:solidFill>
                  <a:schemeClr val="tx1">
                    <a:lumMod val="60000"/>
                    <a:lumOff val="40000"/>
                  </a:schemeClr>
                </a:solidFill>
              </a:rPr>
              <a:t>Chemistry </a:t>
            </a:r>
            <a:r>
              <a:rPr lang="en-GB" sz="3000" b="1" u="sng" dirty="0">
                <a:solidFill>
                  <a:schemeClr val="tx1">
                    <a:lumMod val="60000"/>
                    <a:lumOff val="40000"/>
                  </a:schemeClr>
                </a:solidFill>
              </a:rPr>
              <a:t>control in plant </a:t>
            </a:r>
            <a:r>
              <a:rPr lang="en-GB" sz="3000" b="1" u="sng" dirty="0" smtClean="0">
                <a:solidFill>
                  <a:schemeClr val="tx1">
                    <a:lumMod val="60000"/>
                    <a:lumOff val="40000"/>
                  </a:schemeClr>
                </a:solidFill>
              </a:rPr>
              <a:t>systems</a:t>
            </a:r>
          </a:p>
          <a:p>
            <a:r>
              <a:rPr lang="en-GB" sz="2600" dirty="0" smtClean="0"/>
              <a:t>A </a:t>
            </a:r>
            <a:r>
              <a:rPr lang="en-GB" sz="2600" dirty="0"/>
              <a:t>comprehensive chemistry control </a:t>
            </a:r>
            <a:r>
              <a:rPr lang="en-GB" sz="2600" dirty="0" smtClean="0"/>
              <a:t>programme</a:t>
            </a:r>
          </a:p>
          <a:p>
            <a:pPr lvl="1"/>
            <a:r>
              <a:rPr lang="en-GB" sz="2400" dirty="0" smtClean="0"/>
              <a:t>Implemented </a:t>
            </a:r>
            <a:r>
              <a:rPr lang="en-GB" sz="2400" dirty="0"/>
              <a:t>→</a:t>
            </a:r>
            <a:r>
              <a:rPr lang="en-GB" sz="2400" dirty="0" smtClean="0"/>
              <a:t> procedures;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68</a:t>
            </a:fld>
            <a:endParaRPr lang="sl-SI" dirty="0"/>
          </a:p>
        </p:txBody>
      </p:sp>
    </p:spTree>
    <p:extLst>
      <p:ext uri="{BB962C8B-B14F-4D97-AF65-F5344CB8AC3E}">
        <p14:creationId xmlns="" xmlns:p14="http://schemas.microsoft.com/office/powerpoint/2010/main" val="26351000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en-GB" dirty="0"/>
              <a:t>Chemistry</a:t>
            </a:r>
            <a:endParaRPr lang="en-GB" noProof="0" dirty="0"/>
          </a:p>
        </p:txBody>
      </p:sp>
      <p:sp>
        <p:nvSpPr>
          <p:cNvPr id="3" name="Content Placeholder 2"/>
          <p:cNvSpPr>
            <a:spLocks noGrp="1"/>
          </p:cNvSpPr>
          <p:nvPr>
            <p:ph idx="1"/>
          </p:nvPr>
        </p:nvSpPr>
        <p:spPr>
          <a:xfrm>
            <a:off x="495300" y="1259999"/>
            <a:ext cx="9224700" cy="5083651"/>
          </a:xfrm>
        </p:spPr>
        <p:txBody>
          <a:bodyPr>
            <a:normAutofit/>
          </a:bodyPr>
          <a:lstStyle/>
          <a:p>
            <a:pPr marL="0" lvl="1" indent="0" defTabSz="900000">
              <a:spcAft>
                <a:spcPts val="600"/>
              </a:spcAft>
              <a:buSzPct val="110000"/>
              <a:buNone/>
            </a:pPr>
            <a:r>
              <a:rPr lang="en-GB" sz="3000" b="1" u="sng" dirty="0">
                <a:solidFill>
                  <a:schemeClr val="tx1">
                    <a:lumMod val="60000"/>
                    <a:lumOff val="40000"/>
                  </a:schemeClr>
                </a:solidFill>
              </a:rPr>
              <a:t>Chemistry surveillance programme</a:t>
            </a:r>
          </a:p>
          <a:p>
            <a:r>
              <a:rPr lang="en-GB" sz="2800" noProof="0" dirty="0" smtClean="0"/>
              <a:t>Programme includes:</a:t>
            </a:r>
          </a:p>
          <a:p>
            <a:pPr lvl="1"/>
            <a:r>
              <a:rPr lang="en-GB" sz="2600" noProof="0" dirty="0"/>
              <a:t>monitoring, </a:t>
            </a:r>
            <a:r>
              <a:rPr lang="en-GB" sz="2600" noProof="0" dirty="0" smtClean="0"/>
              <a:t>sampling</a:t>
            </a:r>
            <a:r>
              <a:rPr lang="en-GB" sz="2600" noProof="0" dirty="0" smtClean="0"/>
              <a:t>, </a:t>
            </a:r>
            <a:r>
              <a:rPr lang="en-GB" sz="2600" noProof="0" dirty="0"/>
              <a:t>and </a:t>
            </a:r>
            <a:endParaRPr lang="en-GB" sz="2600" noProof="0" dirty="0" smtClean="0"/>
          </a:p>
          <a:p>
            <a:pPr lvl="1"/>
            <a:r>
              <a:rPr lang="en-GB" sz="2600" noProof="0" dirty="0" smtClean="0"/>
              <a:t>trending </a:t>
            </a:r>
            <a:r>
              <a:rPr lang="en-GB" sz="2600" noProof="0" dirty="0"/>
              <a:t>of chemistry and radiochemistry </a:t>
            </a:r>
            <a:r>
              <a:rPr lang="en-GB" sz="2600" noProof="0" dirty="0" smtClean="0"/>
              <a:t>parameters; </a:t>
            </a:r>
            <a:endParaRPr lang="en-GB" sz="2600" noProof="0" dirty="0"/>
          </a:p>
          <a:p>
            <a:r>
              <a:rPr lang="en-GB" sz="2800" dirty="0" smtClean="0"/>
              <a:t>Programme </a:t>
            </a:r>
            <a:r>
              <a:rPr lang="en-GB" sz="2800" dirty="0"/>
              <a:t>reflects chemistry specifications for all phases of plant </a:t>
            </a:r>
            <a:r>
              <a:rPr lang="en-GB" sz="2800" dirty="0" smtClean="0"/>
              <a:t>operation</a:t>
            </a:r>
          </a:p>
          <a:p>
            <a:pPr marL="0" lvl="1" indent="0" defTabSz="900000">
              <a:spcAft>
                <a:spcPts val="600"/>
              </a:spcAft>
              <a:buSzPct val="110000"/>
              <a:buNone/>
            </a:pPr>
            <a:r>
              <a:rPr lang="en-GB" sz="3000" b="1" u="sng" dirty="0">
                <a:solidFill>
                  <a:schemeClr val="tx1">
                    <a:lumMod val="60000"/>
                    <a:lumOff val="40000"/>
                  </a:schemeClr>
                </a:solidFill>
              </a:rPr>
              <a:t>Chemistry operational </a:t>
            </a:r>
            <a:r>
              <a:rPr lang="en-GB" sz="3000" b="1" u="sng" dirty="0" smtClean="0">
                <a:solidFill>
                  <a:schemeClr val="tx1">
                    <a:lumMod val="60000"/>
                    <a:lumOff val="40000"/>
                  </a:schemeClr>
                </a:solidFill>
              </a:rPr>
              <a:t>history</a:t>
            </a:r>
          </a:p>
          <a:p>
            <a:r>
              <a:rPr lang="en-GB" sz="2800" dirty="0" smtClean="0"/>
              <a:t>Results </a:t>
            </a:r>
            <a:r>
              <a:rPr lang="en-GB" sz="2800" dirty="0"/>
              <a:t>of analysis and investigations →</a:t>
            </a:r>
            <a:r>
              <a:rPr lang="en-GB" sz="2800" dirty="0" smtClean="0"/>
              <a:t> </a:t>
            </a:r>
            <a:r>
              <a:rPr lang="en-GB" sz="2800" dirty="0"/>
              <a:t>trended, evaluated and </a:t>
            </a:r>
            <a:r>
              <a:rPr lang="en-GB" sz="2800" dirty="0" smtClean="0"/>
              <a:t>reported;</a:t>
            </a:r>
          </a:p>
          <a:p>
            <a:pPr lvl="1"/>
            <a:r>
              <a:rPr lang="en-GB" sz="2600" dirty="0" smtClean="0"/>
              <a:t>Records </a:t>
            </a:r>
            <a:r>
              <a:rPr lang="en-GB" sz="2600" dirty="0"/>
              <a:t>→</a:t>
            </a:r>
            <a:r>
              <a:rPr lang="en-GB" sz="2600" dirty="0" smtClean="0"/>
              <a:t> </a:t>
            </a:r>
            <a:r>
              <a:rPr lang="en-GB" sz="2600" dirty="0"/>
              <a:t>available and </a:t>
            </a:r>
            <a:r>
              <a:rPr lang="en-GB" sz="2600" dirty="0" smtClean="0"/>
              <a:t>retrievable</a:t>
            </a:r>
            <a:r>
              <a:rPr lang="en-GB" sz="2600" dirty="0" smtClean="0"/>
              <a:t>;</a:t>
            </a:r>
            <a:endParaRPr lang="en-GB" sz="260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69</a:t>
            </a:fld>
            <a:endParaRPr lang="sl-SI" dirty="0"/>
          </a:p>
        </p:txBody>
      </p:sp>
    </p:spTree>
    <p:extLst>
      <p:ext uri="{BB962C8B-B14F-4D97-AF65-F5344CB8AC3E}">
        <p14:creationId xmlns="" xmlns:p14="http://schemas.microsoft.com/office/powerpoint/2010/main" val="233949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noProof="0" dirty="0"/>
              <a:t>Introduction</a:t>
            </a:r>
          </a:p>
        </p:txBody>
      </p:sp>
      <p:sp>
        <p:nvSpPr>
          <p:cNvPr id="3" name="Content Placeholder 2"/>
          <p:cNvSpPr>
            <a:spLocks noGrp="1"/>
          </p:cNvSpPr>
          <p:nvPr>
            <p:ph idx="1"/>
          </p:nvPr>
        </p:nvSpPr>
        <p:spPr>
          <a:xfrm>
            <a:off x="526996" y="1190800"/>
            <a:ext cx="5300063" cy="5209999"/>
          </a:xfrm>
        </p:spPr>
        <p:txBody>
          <a:bodyPr>
            <a:noAutofit/>
          </a:bodyPr>
          <a:lstStyle/>
          <a:p>
            <a:r>
              <a:rPr lang="en-GB" sz="2600" dirty="0" smtClean="0"/>
              <a:t>The Publication </a:t>
            </a:r>
            <a:r>
              <a:rPr lang="en-GB" sz="2600" dirty="0"/>
              <a:t>which </a:t>
            </a:r>
            <a:r>
              <a:rPr lang="en-GB" sz="2600" dirty="0" smtClean="0"/>
              <a:t>states the requirements for operational safety  </a:t>
            </a:r>
            <a:r>
              <a:rPr lang="en-GB" sz="2600" dirty="0"/>
              <a:t>is </a:t>
            </a:r>
            <a:r>
              <a:rPr lang="en-GB" sz="2600" dirty="0" smtClean="0"/>
              <a:t>IAEA </a:t>
            </a:r>
            <a:r>
              <a:rPr lang="en-GB" sz="2600" b="1" dirty="0">
                <a:solidFill>
                  <a:schemeClr val="tx1">
                    <a:lumMod val="60000"/>
                    <a:lumOff val="40000"/>
                  </a:schemeClr>
                </a:solidFill>
              </a:rPr>
              <a:t>Specific Safety Requirements No. </a:t>
            </a:r>
            <a:r>
              <a:rPr lang="en-GB" sz="2600" b="1" dirty="0" smtClean="0">
                <a:solidFill>
                  <a:schemeClr val="tx1">
                    <a:lumMod val="60000"/>
                    <a:lumOff val="40000"/>
                  </a:schemeClr>
                </a:solidFill>
              </a:rPr>
              <a:t>SSR-2/2</a:t>
            </a:r>
            <a:r>
              <a:rPr lang="en-GB" sz="2600" dirty="0" smtClean="0"/>
              <a:t>.</a:t>
            </a:r>
            <a:endParaRPr lang="en-GB" sz="2600" b="1" dirty="0">
              <a:solidFill>
                <a:srgbClr val="654A15"/>
              </a:solidFill>
            </a:endParaRPr>
          </a:p>
          <a:p>
            <a:r>
              <a:rPr lang="en-GB" sz="2600" noProof="0" dirty="0" smtClean="0"/>
              <a:t>Objective of this presentation is to briefly summarize the IAEA requirements for operational safety, provide some practical examples on the way they are applied and make reference to additional publications, as appropriate.</a:t>
            </a:r>
          </a:p>
        </p:txBody>
      </p:sp>
      <p:sp>
        <p:nvSpPr>
          <p:cNvPr id="4" name="Slide Number Placeholder 3"/>
          <p:cNvSpPr>
            <a:spLocks noGrp="1"/>
          </p:cNvSpPr>
          <p:nvPr>
            <p:ph type="sldNum" sz="quarter" idx="12"/>
          </p:nvPr>
        </p:nvSpPr>
        <p:spPr/>
        <p:txBody>
          <a:bodyPr/>
          <a:lstStyle/>
          <a:p>
            <a:fld id="{E820C8E4-9002-4E93-8650-B0CC00F8D49C}" type="slidenum">
              <a:rPr lang="sl-SI" smtClean="0"/>
              <a:pPr/>
              <a:t>7</a:t>
            </a:fld>
            <a:endParaRPr lang="sl-SI" dirty="0"/>
          </a:p>
        </p:txBody>
      </p:sp>
      <p:pic>
        <p:nvPicPr>
          <p:cNvPr id="1026" name="Picture 2"/>
          <p:cNvPicPr>
            <a:picLocks noChangeAspect="1" noChangeArrowheads="1"/>
          </p:cNvPicPr>
          <p:nvPr/>
        </p:nvPicPr>
        <p:blipFill>
          <a:blip r:embed="rId3" cstate="print"/>
          <a:srcRect/>
          <a:stretch>
            <a:fillRect/>
          </a:stretch>
        </p:blipFill>
        <p:spPr bwMode="auto">
          <a:xfrm>
            <a:off x="5898773" y="759590"/>
            <a:ext cx="3841657" cy="5753265"/>
          </a:xfrm>
          <a:prstGeom prst="rect">
            <a:avLst/>
          </a:prstGeom>
          <a:noFill/>
          <a:ln w="9525">
            <a:noFill/>
            <a:miter lim="800000"/>
            <a:headEnd/>
            <a:tailEnd/>
          </a:ln>
          <a:effectLst/>
        </p:spPr>
      </p:pic>
      <p:sp>
        <p:nvSpPr>
          <p:cNvPr id="6"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20747745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80000"/>
            <a:ext cx="8818050" cy="900000"/>
          </a:xfrm>
        </p:spPr>
        <p:txBody>
          <a:bodyPr/>
          <a:lstStyle/>
          <a:p>
            <a:r>
              <a:rPr lang="en-GB" dirty="0" smtClean="0"/>
              <a:t>Chemistry</a:t>
            </a:r>
            <a:endParaRPr lang="en-GB" noProof="0" dirty="0"/>
          </a:p>
        </p:txBody>
      </p:sp>
      <p:sp>
        <p:nvSpPr>
          <p:cNvPr id="3" name="Content Placeholder 2"/>
          <p:cNvSpPr>
            <a:spLocks noGrp="1"/>
          </p:cNvSpPr>
          <p:nvPr>
            <p:ph idx="1"/>
          </p:nvPr>
        </p:nvSpPr>
        <p:spPr>
          <a:xfrm>
            <a:off x="514350" y="1259999"/>
            <a:ext cx="9205650" cy="5099858"/>
          </a:xfrm>
        </p:spPr>
        <p:txBody>
          <a:bodyPr>
            <a:normAutofit/>
          </a:bodyPr>
          <a:lstStyle/>
          <a:p>
            <a:pPr marL="0" lvl="1" indent="0" defTabSz="900000">
              <a:spcAft>
                <a:spcPts val="600"/>
              </a:spcAft>
              <a:buSzPct val="110000"/>
              <a:buNone/>
            </a:pPr>
            <a:r>
              <a:rPr lang="en-GB" b="1" u="sng" dirty="0">
                <a:solidFill>
                  <a:schemeClr val="tx1">
                    <a:lumMod val="60000"/>
                    <a:lumOff val="40000"/>
                  </a:schemeClr>
                </a:solidFill>
              </a:rPr>
              <a:t>Laboratories, equipment and instruments</a:t>
            </a:r>
          </a:p>
          <a:p>
            <a:r>
              <a:rPr lang="en-GB" sz="2600" noProof="0" dirty="0" smtClean="0"/>
              <a:t>Laboratories </a:t>
            </a:r>
            <a:r>
              <a:rPr lang="en-GB" sz="2600" dirty="0"/>
              <a:t>→</a:t>
            </a:r>
            <a:r>
              <a:rPr lang="en-GB" sz="2600" noProof="0" dirty="0" smtClean="0"/>
              <a:t> </a:t>
            </a:r>
            <a:r>
              <a:rPr lang="en-GB" sz="2600" noProof="0" dirty="0"/>
              <a:t>adequate space, supplies and </a:t>
            </a:r>
            <a:r>
              <a:rPr lang="en-GB" sz="2600" noProof="0" dirty="0" smtClean="0"/>
              <a:t>equipment;</a:t>
            </a:r>
          </a:p>
          <a:p>
            <a:r>
              <a:rPr lang="en-GB" sz="2600" dirty="0" smtClean="0"/>
              <a:t>Sampling systems → reliable and safe for use</a:t>
            </a:r>
          </a:p>
          <a:p>
            <a:pPr lvl="1"/>
            <a:r>
              <a:rPr lang="en-GB" sz="2400" noProof="0" dirty="0" smtClean="0"/>
              <a:t>including post-accident;</a:t>
            </a:r>
          </a:p>
          <a:p>
            <a:r>
              <a:rPr lang="en-GB" sz="2600" dirty="0" smtClean="0"/>
              <a:t>Instruments for performing the analysis → available and calibrated;</a:t>
            </a:r>
          </a:p>
          <a:p>
            <a:pPr marL="0" lvl="1" indent="0" defTabSz="900000">
              <a:spcAft>
                <a:spcPts val="600"/>
              </a:spcAft>
              <a:buSzPct val="110000"/>
              <a:buNone/>
            </a:pPr>
            <a:r>
              <a:rPr lang="en-GB" b="1" u="sng" dirty="0">
                <a:solidFill>
                  <a:schemeClr val="tx1">
                    <a:lumMod val="60000"/>
                    <a:lumOff val="40000"/>
                  </a:schemeClr>
                </a:solidFill>
              </a:rPr>
              <a:t>Quality control of operational chemicals and other </a:t>
            </a:r>
            <a:r>
              <a:rPr lang="en-GB" b="1" u="sng" dirty="0" smtClean="0">
                <a:solidFill>
                  <a:schemeClr val="tx1">
                    <a:lumMod val="60000"/>
                    <a:lumOff val="40000"/>
                  </a:schemeClr>
                </a:solidFill>
              </a:rPr>
              <a:t>substances</a:t>
            </a:r>
          </a:p>
          <a:p>
            <a:r>
              <a:rPr lang="en-GB" sz="2600" dirty="0" smtClean="0"/>
              <a:t>Purity and nature of chemicals → specified and controlled</a:t>
            </a:r>
          </a:p>
        </p:txBody>
      </p:sp>
      <p:sp>
        <p:nvSpPr>
          <p:cNvPr id="4" name="Slide Number Placeholder 3"/>
          <p:cNvSpPr>
            <a:spLocks noGrp="1"/>
          </p:cNvSpPr>
          <p:nvPr>
            <p:ph type="sldNum" sz="quarter" idx="12"/>
          </p:nvPr>
        </p:nvSpPr>
        <p:spPr/>
        <p:txBody>
          <a:bodyPr/>
          <a:lstStyle/>
          <a:p>
            <a:fld id="{E820C8E4-9002-4E93-8650-B0CC00F8D49C}" type="slidenum">
              <a:rPr lang="sl-SI" smtClean="0"/>
              <a:pPr/>
              <a:t>70</a:t>
            </a:fld>
            <a:endParaRPr lang="sl-SI" dirty="0"/>
          </a:p>
        </p:txBody>
      </p:sp>
    </p:spTree>
    <p:extLst>
      <p:ext uri="{BB962C8B-B14F-4D97-AF65-F5344CB8AC3E}">
        <p14:creationId xmlns="" xmlns:p14="http://schemas.microsoft.com/office/powerpoint/2010/main" val="1927072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180000"/>
            <a:ext cx="8627550" cy="900000"/>
          </a:xfrm>
        </p:spPr>
        <p:txBody>
          <a:bodyPr>
            <a:normAutofit/>
          </a:bodyPr>
          <a:lstStyle/>
          <a:p>
            <a:r>
              <a:rPr lang="en-GB" noProof="0" dirty="0" smtClean="0"/>
              <a:t>Emergency planning and preparedness</a:t>
            </a:r>
            <a:endParaRPr lang="en-GB" noProof="0" dirty="0"/>
          </a:p>
        </p:txBody>
      </p:sp>
      <p:sp>
        <p:nvSpPr>
          <p:cNvPr id="3" name="Content Placeholder 2"/>
          <p:cNvSpPr>
            <a:spLocks noGrp="1"/>
          </p:cNvSpPr>
          <p:nvPr>
            <p:ph idx="1"/>
          </p:nvPr>
        </p:nvSpPr>
        <p:spPr>
          <a:xfrm>
            <a:off x="552450" y="1259999"/>
            <a:ext cx="9167550" cy="5099858"/>
          </a:xfrm>
        </p:spPr>
        <p:txBody>
          <a:bodyPr>
            <a:normAutofit/>
          </a:bodyPr>
          <a:lstStyle/>
          <a:p>
            <a:pPr>
              <a:spcAft>
                <a:spcPts val="600"/>
              </a:spcAft>
            </a:pPr>
            <a:r>
              <a:rPr lang="en-GB" sz="2600" noProof="0" dirty="0"/>
              <a:t>Emergency preparedness </a:t>
            </a:r>
            <a:r>
              <a:rPr lang="en-GB" sz="2600" dirty="0"/>
              <a:t>→</a:t>
            </a:r>
            <a:r>
              <a:rPr lang="en-GB" sz="2600" noProof="0" dirty="0" smtClean="0"/>
              <a:t> </a:t>
            </a:r>
            <a:r>
              <a:rPr lang="en-GB" sz="2600" noProof="0" dirty="0"/>
              <a:t>capability to take actions that will effectively mitigate the </a:t>
            </a:r>
            <a:r>
              <a:rPr lang="en-GB" sz="2600" noProof="0" dirty="0" smtClean="0"/>
              <a:t>consequences:</a:t>
            </a:r>
          </a:p>
          <a:p>
            <a:pPr lvl="1">
              <a:spcAft>
                <a:spcPts val="600"/>
              </a:spcAft>
            </a:pPr>
            <a:r>
              <a:rPr lang="en-GB" sz="2400" noProof="0" dirty="0"/>
              <a:t>human health and </a:t>
            </a:r>
            <a:r>
              <a:rPr lang="en-GB" sz="2400" noProof="0" dirty="0" smtClean="0"/>
              <a:t>safety, quality </a:t>
            </a:r>
            <a:r>
              <a:rPr lang="en-GB" sz="2400" noProof="0" dirty="0"/>
              <a:t>of </a:t>
            </a:r>
            <a:r>
              <a:rPr lang="en-GB" sz="2400" noProof="0" dirty="0" smtClean="0"/>
              <a:t>life, property and the environment;</a:t>
            </a:r>
            <a:endParaRPr lang="en-GB" sz="2400" noProof="0" dirty="0"/>
          </a:p>
          <a:p>
            <a:pPr>
              <a:spcBef>
                <a:spcPts val="1200"/>
              </a:spcBef>
              <a:spcAft>
                <a:spcPts val="600"/>
              </a:spcAft>
            </a:pPr>
            <a:r>
              <a:rPr lang="en-GB" sz="2600" dirty="0" smtClean="0"/>
              <a:t>Practical </a:t>
            </a:r>
            <a:r>
              <a:rPr lang="en-GB" sz="2600" dirty="0"/>
              <a:t>goals of emergency </a:t>
            </a:r>
            <a:r>
              <a:rPr lang="en-GB" sz="2600" dirty="0" smtClean="0"/>
              <a:t>response:</a:t>
            </a:r>
            <a:endParaRPr lang="sl-SI" sz="2600" dirty="0"/>
          </a:p>
          <a:p>
            <a:pPr lvl="1">
              <a:spcAft>
                <a:spcPts val="600"/>
              </a:spcAft>
            </a:pPr>
            <a:r>
              <a:rPr lang="en-GB" sz="2400" dirty="0"/>
              <a:t>To regain control of the situation;</a:t>
            </a:r>
            <a:endParaRPr lang="sl-SI" sz="2400" dirty="0"/>
          </a:p>
          <a:p>
            <a:pPr lvl="1">
              <a:spcAft>
                <a:spcPts val="600"/>
              </a:spcAft>
            </a:pPr>
            <a:r>
              <a:rPr lang="en-GB" sz="2400" dirty="0"/>
              <a:t>To prevent or mitigate consequences at the site;</a:t>
            </a:r>
            <a:endParaRPr lang="sl-SI" sz="2400" dirty="0"/>
          </a:p>
          <a:p>
            <a:pPr lvl="1">
              <a:spcAft>
                <a:spcPts val="600"/>
              </a:spcAft>
            </a:pPr>
            <a:r>
              <a:rPr lang="en-GB" sz="2400" dirty="0"/>
              <a:t>To prevent the occurrence of deterministic health </a:t>
            </a:r>
            <a:r>
              <a:rPr lang="en-GB" sz="2400" dirty="0" smtClean="0"/>
              <a:t>effects</a:t>
            </a:r>
            <a:r>
              <a:rPr lang="en-GB" sz="2400" dirty="0" smtClean="0"/>
              <a:t>;…..</a:t>
            </a:r>
            <a:endParaRPr lang="sl-SI" sz="2400" dirty="0"/>
          </a:p>
          <a:p>
            <a:pPr lvl="1"/>
            <a:endParaRPr lang="en-US" dirty="0" smtClean="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71</a:t>
            </a:fld>
            <a:endParaRPr lang="sl-SI" dirty="0"/>
          </a:p>
        </p:txBody>
      </p:sp>
    </p:spTree>
    <p:extLst>
      <p:ext uri="{BB962C8B-B14F-4D97-AF65-F5344CB8AC3E}">
        <p14:creationId xmlns="" xmlns:p14="http://schemas.microsoft.com/office/powerpoint/2010/main" val="27507867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2400"/>
            <a:ext cx="8646600" cy="900000"/>
          </a:xfrm>
        </p:spPr>
        <p:txBody>
          <a:bodyPr/>
          <a:lstStyle/>
          <a:p>
            <a:r>
              <a:rPr lang="en-GB" dirty="0"/>
              <a:t>Emergency planning and preparedness</a:t>
            </a:r>
            <a:endParaRPr lang="en-GB" noProof="0" dirty="0"/>
          </a:p>
        </p:txBody>
      </p:sp>
      <p:sp>
        <p:nvSpPr>
          <p:cNvPr id="3" name="Content Placeholder 2"/>
          <p:cNvSpPr>
            <a:spLocks noGrp="1"/>
          </p:cNvSpPr>
          <p:nvPr>
            <p:ph idx="1"/>
          </p:nvPr>
        </p:nvSpPr>
        <p:spPr>
          <a:xfrm>
            <a:off x="647700" y="1406254"/>
            <a:ext cx="8751268" cy="4680000"/>
          </a:xfrm>
        </p:spPr>
        <p:txBody>
          <a:bodyPr>
            <a:normAutofit fontScale="85000" lnSpcReduction="10000"/>
          </a:bodyPr>
          <a:lstStyle/>
          <a:p>
            <a:r>
              <a:rPr lang="en-GB" sz="3100" noProof="0" dirty="0" smtClean="0"/>
              <a:t>An </a:t>
            </a:r>
            <a:r>
              <a:rPr lang="en-GB" sz="3100" noProof="0" dirty="0"/>
              <a:t>emergency preparedness programme is necessary that includes national, local, and on-site response </a:t>
            </a:r>
            <a:r>
              <a:rPr lang="en-GB" sz="3100" noProof="0" dirty="0" smtClean="0"/>
              <a:t>organizations</a:t>
            </a:r>
          </a:p>
          <a:p>
            <a:pPr marL="0" lvl="1" indent="0" defTabSz="900000">
              <a:spcAft>
                <a:spcPts val="600"/>
              </a:spcAft>
              <a:buSzPct val="110000"/>
              <a:buNone/>
            </a:pPr>
            <a:r>
              <a:rPr lang="en-GB" sz="3300" b="1" u="sng" dirty="0">
                <a:solidFill>
                  <a:schemeClr val="tx1">
                    <a:lumMod val="60000"/>
                    <a:lumOff val="40000"/>
                  </a:schemeClr>
                </a:solidFill>
              </a:rPr>
              <a:t>Emergency </a:t>
            </a:r>
            <a:r>
              <a:rPr lang="en-GB" sz="3300" b="1" u="sng" dirty="0" smtClean="0">
                <a:solidFill>
                  <a:schemeClr val="tx1">
                    <a:lumMod val="60000"/>
                    <a:lumOff val="40000"/>
                  </a:schemeClr>
                </a:solidFill>
              </a:rPr>
              <a:t>programme</a:t>
            </a:r>
          </a:p>
          <a:p>
            <a:r>
              <a:rPr lang="en-GB" sz="3100" dirty="0"/>
              <a:t>Arrangements </a:t>
            </a:r>
            <a:r>
              <a:rPr lang="en-GB" sz="3100" dirty="0" smtClean="0"/>
              <a:t>are </a:t>
            </a:r>
            <a:r>
              <a:rPr lang="en-GB" sz="3100" dirty="0"/>
              <a:t>in place to provide reasonable assurance of an effective response in the case of any nuclear or radiological </a:t>
            </a:r>
            <a:r>
              <a:rPr lang="en-GB" sz="3100" dirty="0" smtClean="0"/>
              <a:t>emergency.</a:t>
            </a:r>
          </a:p>
          <a:p>
            <a:r>
              <a:rPr lang="en-GB" sz="3100" dirty="0"/>
              <a:t>An effective administrative framework is available for the:</a:t>
            </a:r>
          </a:p>
          <a:p>
            <a:pPr lvl="1"/>
            <a:r>
              <a:rPr lang="en-GB" dirty="0"/>
              <a:t>planning, </a:t>
            </a:r>
          </a:p>
          <a:p>
            <a:pPr lvl="1"/>
            <a:r>
              <a:rPr lang="en-GB" dirty="0"/>
              <a:t>implementation, </a:t>
            </a:r>
          </a:p>
          <a:p>
            <a:pPr lvl="1"/>
            <a:r>
              <a:rPr lang="en-GB" dirty="0"/>
              <a:t>co-ordination, and </a:t>
            </a:r>
            <a:r>
              <a:rPr lang="en-GB" dirty="0" smtClean="0"/>
              <a:t> control </a:t>
            </a:r>
            <a:r>
              <a:rPr lang="en-GB" dirty="0"/>
              <a:t>of emergency preparedness activities.</a:t>
            </a:r>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72</a:t>
            </a:fld>
            <a:endParaRPr lang="sl-SI" dirty="0"/>
          </a:p>
        </p:txBody>
      </p:sp>
    </p:spTree>
    <p:extLst>
      <p:ext uri="{BB962C8B-B14F-4D97-AF65-F5344CB8AC3E}">
        <p14:creationId xmlns="" xmlns:p14="http://schemas.microsoft.com/office/powerpoint/2010/main" val="42064532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dirty="0"/>
              <a:t>Emergency planning and preparedness</a:t>
            </a:r>
            <a:endParaRPr lang="en-GB" noProof="0" dirty="0"/>
          </a:p>
        </p:txBody>
      </p:sp>
      <p:sp>
        <p:nvSpPr>
          <p:cNvPr id="3" name="Content Placeholder 2"/>
          <p:cNvSpPr>
            <a:spLocks noGrp="1"/>
          </p:cNvSpPr>
          <p:nvPr>
            <p:ph idx="1"/>
          </p:nvPr>
        </p:nvSpPr>
        <p:spPr>
          <a:xfrm>
            <a:off x="590550" y="1339347"/>
            <a:ext cx="8808418" cy="4680000"/>
          </a:xfrm>
        </p:spPr>
        <p:txBody>
          <a:bodyPr>
            <a:normAutofit/>
          </a:bodyPr>
          <a:lstStyle/>
          <a:p>
            <a:r>
              <a:rPr lang="en-GB" sz="2600" dirty="0"/>
              <a:t>A close and co-operative relationship is maintained between on- and off-site response organizations</a:t>
            </a:r>
            <a:r>
              <a:rPr lang="en-GB" sz="2600" dirty="0" smtClean="0"/>
              <a:t>.</a:t>
            </a:r>
            <a:endParaRPr lang="en-GB" sz="2600" noProof="0" dirty="0" smtClean="0"/>
          </a:p>
          <a:p>
            <a:r>
              <a:rPr lang="en-GB" sz="2600" dirty="0"/>
              <a:t>The response organizations periodically conduct a </a:t>
            </a:r>
            <a:r>
              <a:rPr lang="en-GB" sz="2600" dirty="0" smtClean="0"/>
              <a:t>review</a:t>
            </a:r>
          </a:p>
          <a:p>
            <a:pPr marL="0" lvl="1" indent="0" defTabSz="900000">
              <a:spcAft>
                <a:spcPts val="600"/>
              </a:spcAft>
              <a:buSzPct val="110000"/>
              <a:buNone/>
            </a:pPr>
            <a:r>
              <a:rPr lang="en-GB" b="1" u="sng" dirty="0" smtClean="0">
                <a:solidFill>
                  <a:schemeClr val="tx1">
                    <a:lumMod val="60000"/>
                    <a:lumOff val="40000"/>
                  </a:schemeClr>
                </a:solidFill>
              </a:rPr>
              <a:t>Emergency </a:t>
            </a:r>
            <a:r>
              <a:rPr lang="en-GB" b="1" u="sng" dirty="0">
                <a:solidFill>
                  <a:schemeClr val="tx1">
                    <a:lumMod val="60000"/>
                    <a:lumOff val="40000"/>
                  </a:schemeClr>
                </a:solidFill>
              </a:rPr>
              <a:t>plans and </a:t>
            </a:r>
            <a:r>
              <a:rPr lang="en-GB" b="1" u="sng" dirty="0" smtClean="0">
                <a:solidFill>
                  <a:schemeClr val="tx1">
                    <a:lumMod val="60000"/>
                    <a:lumOff val="40000"/>
                  </a:schemeClr>
                </a:solidFill>
              </a:rPr>
              <a:t>organization</a:t>
            </a:r>
          </a:p>
          <a:p>
            <a:r>
              <a:rPr lang="en-GB" sz="2600" dirty="0"/>
              <a:t>Approved emergency plans clearly allocate responsibilities and provide a basis for:</a:t>
            </a:r>
          </a:p>
          <a:p>
            <a:pPr lvl="1"/>
            <a:r>
              <a:rPr lang="en-GB" sz="2400" dirty="0"/>
              <a:t>development of procedures, </a:t>
            </a:r>
          </a:p>
          <a:p>
            <a:pPr lvl="1"/>
            <a:r>
              <a:rPr lang="en-GB" sz="2400" dirty="0"/>
              <a:t>training, and </a:t>
            </a:r>
          </a:p>
          <a:p>
            <a:pPr lvl="1"/>
            <a:r>
              <a:rPr lang="en-GB" sz="2400" dirty="0"/>
              <a:t>other arrangements for a coordinated </a:t>
            </a:r>
            <a:r>
              <a:rPr lang="en-GB" sz="2400" dirty="0" smtClean="0"/>
              <a:t>response;</a:t>
            </a:r>
            <a:endParaRPr lang="en-GB" sz="24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73</a:t>
            </a:fld>
            <a:endParaRPr lang="sl-SI" dirty="0"/>
          </a:p>
        </p:txBody>
      </p:sp>
    </p:spTree>
    <p:extLst>
      <p:ext uri="{BB962C8B-B14F-4D97-AF65-F5344CB8AC3E}">
        <p14:creationId xmlns="" xmlns:p14="http://schemas.microsoft.com/office/powerpoint/2010/main" val="38523066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en-GB" dirty="0"/>
              <a:t>Emergency planning and </a:t>
            </a:r>
            <a:r>
              <a:rPr lang="en-GB" dirty="0" smtClean="0"/>
              <a:t>preparedness</a:t>
            </a:r>
            <a:endParaRPr lang="en-GB" noProof="0" dirty="0"/>
          </a:p>
        </p:txBody>
      </p:sp>
      <p:sp>
        <p:nvSpPr>
          <p:cNvPr id="3" name="Content Placeholder 2"/>
          <p:cNvSpPr>
            <a:spLocks noGrp="1"/>
          </p:cNvSpPr>
          <p:nvPr>
            <p:ph idx="1"/>
          </p:nvPr>
        </p:nvSpPr>
        <p:spPr>
          <a:xfrm>
            <a:off x="590550" y="1328194"/>
            <a:ext cx="8953500" cy="4824955"/>
          </a:xfrm>
        </p:spPr>
        <p:txBody>
          <a:bodyPr>
            <a:normAutofit lnSpcReduction="10000"/>
          </a:bodyPr>
          <a:lstStyle/>
          <a:p>
            <a:pPr marL="0" lvl="1" indent="0" defTabSz="900000">
              <a:spcAft>
                <a:spcPts val="600"/>
              </a:spcAft>
              <a:buSzPct val="110000"/>
              <a:buNone/>
            </a:pPr>
            <a:r>
              <a:rPr lang="en-GB" sz="3000" b="1" u="sng" dirty="0">
                <a:solidFill>
                  <a:schemeClr val="tx1">
                    <a:lumMod val="60000"/>
                    <a:lumOff val="40000"/>
                  </a:schemeClr>
                </a:solidFill>
              </a:rPr>
              <a:t>Emergency procedures</a:t>
            </a:r>
          </a:p>
          <a:p>
            <a:r>
              <a:rPr lang="en-GB" sz="2800" noProof="0" dirty="0" smtClean="0"/>
              <a:t>Procedures </a:t>
            </a:r>
            <a:r>
              <a:rPr lang="en-GB" sz="2800" noProof="0" dirty="0"/>
              <a:t>and analytical tools </a:t>
            </a:r>
            <a:r>
              <a:rPr lang="en-GB" sz="2800" noProof="0" dirty="0" smtClean="0"/>
              <a:t>are:</a:t>
            </a:r>
          </a:p>
          <a:p>
            <a:pPr lvl="1"/>
            <a:r>
              <a:rPr lang="en-GB" sz="2600" noProof="0" dirty="0"/>
              <a:t>available, </a:t>
            </a:r>
            <a:endParaRPr lang="en-GB" sz="2600" noProof="0" dirty="0" smtClean="0"/>
          </a:p>
          <a:p>
            <a:pPr lvl="1"/>
            <a:r>
              <a:rPr lang="en-GB" sz="2600" noProof="0" dirty="0" smtClean="0"/>
              <a:t>validated</a:t>
            </a:r>
            <a:r>
              <a:rPr lang="en-GB" sz="2600" noProof="0" dirty="0"/>
              <a:t>, and </a:t>
            </a:r>
            <a:endParaRPr lang="en-GB" sz="2600" noProof="0" dirty="0" smtClean="0"/>
          </a:p>
          <a:p>
            <a:pPr lvl="1"/>
            <a:r>
              <a:rPr lang="en-GB" sz="2600" noProof="0" dirty="0" smtClean="0"/>
              <a:t>provide </a:t>
            </a:r>
            <a:r>
              <a:rPr lang="en-GB" sz="2600" noProof="0" dirty="0"/>
              <a:t>detailed </a:t>
            </a:r>
            <a:r>
              <a:rPr lang="en-GB" sz="2600" noProof="0" dirty="0" smtClean="0"/>
              <a:t>guidance; </a:t>
            </a:r>
          </a:p>
          <a:p>
            <a:pPr marL="0" lvl="1" indent="0" defTabSz="900000">
              <a:spcAft>
                <a:spcPts val="600"/>
              </a:spcAft>
              <a:buSzPct val="110000"/>
              <a:buNone/>
            </a:pPr>
            <a:r>
              <a:rPr lang="en-GB" sz="3000" b="1" u="sng" dirty="0" smtClean="0">
                <a:solidFill>
                  <a:schemeClr val="tx1">
                    <a:lumMod val="60000"/>
                    <a:lumOff val="40000"/>
                  </a:schemeClr>
                </a:solidFill>
              </a:rPr>
              <a:t>Emergency </a:t>
            </a:r>
            <a:r>
              <a:rPr lang="en-GB" sz="3000" b="1" u="sng" dirty="0">
                <a:solidFill>
                  <a:schemeClr val="tx1">
                    <a:lumMod val="60000"/>
                    <a:lumOff val="40000"/>
                  </a:schemeClr>
                </a:solidFill>
              </a:rPr>
              <a:t>equipment and </a:t>
            </a:r>
            <a:r>
              <a:rPr lang="en-GB" sz="3000" b="1" u="sng" dirty="0" smtClean="0">
                <a:solidFill>
                  <a:schemeClr val="tx1">
                    <a:lumMod val="60000"/>
                    <a:lumOff val="40000"/>
                  </a:schemeClr>
                </a:solidFill>
              </a:rPr>
              <a:t>resources</a:t>
            </a:r>
          </a:p>
          <a:p>
            <a:r>
              <a:rPr lang="en-GB" sz="2800" dirty="0"/>
              <a:t>Where is </a:t>
            </a:r>
            <a:r>
              <a:rPr lang="en-GB" sz="2800" dirty="0" smtClean="0"/>
              <a:t>needed an </a:t>
            </a:r>
            <a:r>
              <a:rPr lang="en-GB" sz="2800" dirty="0"/>
              <a:t>adequate emergency </a:t>
            </a:r>
            <a:r>
              <a:rPr lang="en-GB" sz="2800" dirty="0" smtClean="0"/>
              <a:t>systems </a:t>
            </a:r>
            <a:r>
              <a:rPr lang="en-GB" sz="2800" dirty="0"/>
              <a:t>are </a:t>
            </a:r>
            <a:r>
              <a:rPr lang="en-GB" sz="2800" dirty="0" smtClean="0"/>
              <a:t>available:</a:t>
            </a:r>
            <a:endParaRPr lang="en-GB" sz="2800" dirty="0"/>
          </a:p>
          <a:p>
            <a:pPr lvl="1"/>
            <a:r>
              <a:rPr lang="en-GB" sz="2600" dirty="0"/>
              <a:t>emergency equipment and resources, </a:t>
            </a:r>
          </a:p>
          <a:p>
            <a:pPr lvl="1"/>
            <a:r>
              <a:rPr lang="en-GB" sz="2600" dirty="0"/>
              <a:t>communication systems, </a:t>
            </a:r>
            <a:r>
              <a:rPr lang="en-GB" dirty="0" smtClean="0"/>
              <a:t>……..</a:t>
            </a:r>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74</a:t>
            </a:fld>
            <a:endParaRPr lang="sl-SI" dirty="0"/>
          </a:p>
        </p:txBody>
      </p:sp>
    </p:spTree>
    <p:extLst>
      <p:ext uri="{BB962C8B-B14F-4D97-AF65-F5344CB8AC3E}">
        <p14:creationId xmlns="" xmlns:p14="http://schemas.microsoft.com/office/powerpoint/2010/main" val="29159737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0000"/>
            <a:ext cx="8494200" cy="900000"/>
          </a:xfrm>
        </p:spPr>
        <p:txBody>
          <a:bodyPr/>
          <a:lstStyle/>
          <a:p>
            <a:r>
              <a:rPr lang="en-GB" dirty="0"/>
              <a:t>Emergency planning and </a:t>
            </a:r>
            <a:r>
              <a:rPr lang="en-GB" dirty="0" smtClean="0"/>
              <a:t>preparedness</a:t>
            </a:r>
            <a:endParaRPr lang="en-GB" noProof="0" dirty="0"/>
          </a:p>
        </p:txBody>
      </p:sp>
      <p:sp>
        <p:nvSpPr>
          <p:cNvPr id="3" name="Content Placeholder 2"/>
          <p:cNvSpPr>
            <a:spLocks noGrp="1"/>
          </p:cNvSpPr>
          <p:nvPr>
            <p:ph idx="1"/>
          </p:nvPr>
        </p:nvSpPr>
        <p:spPr>
          <a:xfrm>
            <a:off x="590550" y="1259999"/>
            <a:ext cx="9129450" cy="5099858"/>
          </a:xfrm>
        </p:spPr>
        <p:txBody>
          <a:bodyPr>
            <a:normAutofit/>
          </a:bodyPr>
          <a:lstStyle/>
          <a:p>
            <a:pPr marL="0" lvl="1" indent="0" defTabSz="900000">
              <a:lnSpc>
                <a:spcPct val="110000"/>
              </a:lnSpc>
              <a:spcAft>
                <a:spcPts val="600"/>
              </a:spcAft>
              <a:buSzPct val="110000"/>
              <a:buNone/>
            </a:pPr>
            <a:r>
              <a:rPr lang="en-GB" b="1" u="sng" dirty="0">
                <a:solidFill>
                  <a:schemeClr val="tx1">
                    <a:lumMod val="60000"/>
                    <a:lumOff val="40000"/>
                  </a:schemeClr>
                </a:solidFill>
              </a:rPr>
              <a:t>Training, drills and exercises</a:t>
            </a:r>
          </a:p>
          <a:p>
            <a:r>
              <a:rPr lang="en-GB" sz="2600" noProof="0" dirty="0" smtClean="0"/>
              <a:t>Training </a:t>
            </a:r>
            <a:r>
              <a:rPr lang="en-GB" sz="2600" noProof="0" dirty="0"/>
              <a:t>programme is provided for developing and maintaining the </a:t>
            </a:r>
            <a:r>
              <a:rPr lang="en-GB" sz="2600" noProof="0" dirty="0" smtClean="0"/>
              <a:t>necessary:</a:t>
            </a:r>
          </a:p>
          <a:p>
            <a:pPr lvl="1"/>
            <a:r>
              <a:rPr lang="en-GB" sz="2400" noProof="0" dirty="0"/>
              <a:t>knowledge</a:t>
            </a:r>
            <a:r>
              <a:rPr lang="en-GB" sz="2400" noProof="0" dirty="0" smtClean="0"/>
              <a:t>,</a:t>
            </a:r>
          </a:p>
          <a:p>
            <a:pPr lvl="1"/>
            <a:r>
              <a:rPr lang="en-GB" sz="2400" noProof="0" dirty="0" smtClean="0"/>
              <a:t>skills, and</a:t>
            </a:r>
          </a:p>
          <a:p>
            <a:pPr lvl="1"/>
            <a:r>
              <a:rPr lang="en-GB" sz="2400" noProof="0" dirty="0" smtClean="0"/>
              <a:t>physical ability;</a:t>
            </a:r>
          </a:p>
          <a:p>
            <a:r>
              <a:rPr lang="en-GB" sz="2600" dirty="0"/>
              <a:t>A programme of periodic drills and </a:t>
            </a:r>
            <a:r>
              <a:rPr lang="en-GB" sz="2600" dirty="0" smtClean="0"/>
              <a:t>exercises</a:t>
            </a:r>
          </a:p>
          <a:p>
            <a:pPr lvl="1"/>
            <a:r>
              <a:rPr lang="en-GB" sz="2400" dirty="0"/>
              <a:t>to reinforce the training and assess the effectiveness of the emergency response </a:t>
            </a:r>
            <a:r>
              <a:rPr lang="en-GB" sz="2400" dirty="0" smtClean="0"/>
              <a:t>capability;</a:t>
            </a:r>
          </a:p>
        </p:txBody>
      </p:sp>
      <p:sp>
        <p:nvSpPr>
          <p:cNvPr id="4" name="Slide Number Placeholder 3"/>
          <p:cNvSpPr>
            <a:spLocks noGrp="1"/>
          </p:cNvSpPr>
          <p:nvPr>
            <p:ph type="sldNum" sz="quarter" idx="12"/>
          </p:nvPr>
        </p:nvSpPr>
        <p:spPr/>
        <p:txBody>
          <a:bodyPr/>
          <a:lstStyle/>
          <a:p>
            <a:fld id="{E820C8E4-9002-4E93-8650-B0CC00F8D49C}" type="slidenum">
              <a:rPr lang="sl-SI" smtClean="0"/>
              <a:pPr/>
              <a:t>75</a:t>
            </a:fld>
            <a:endParaRPr lang="sl-SI" dirty="0"/>
          </a:p>
        </p:txBody>
      </p:sp>
    </p:spTree>
    <p:extLst>
      <p:ext uri="{BB962C8B-B14F-4D97-AF65-F5344CB8AC3E}">
        <p14:creationId xmlns="" xmlns:p14="http://schemas.microsoft.com/office/powerpoint/2010/main" val="1886356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normAutofit/>
          </a:bodyPr>
          <a:lstStyle/>
          <a:p>
            <a:r>
              <a:rPr lang="en-GB" noProof="0" dirty="0" smtClean="0"/>
              <a:t>Commissioning</a:t>
            </a:r>
            <a:endParaRPr lang="en-GB" noProof="0" dirty="0"/>
          </a:p>
        </p:txBody>
      </p:sp>
      <p:sp>
        <p:nvSpPr>
          <p:cNvPr id="3" name="Content Placeholder 2"/>
          <p:cNvSpPr>
            <a:spLocks noGrp="1"/>
          </p:cNvSpPr>
          <p:nvPr>
            <p:ph idx="1"/>
          </p:nvPr>
        </p:nvSpPr>
        <p:spPr>
          <a:xfrm>
            <a:off x="476250" y="1259999"/>
            <a:ext cx="9243750" cy="5099858"/>
          </a:xfrm>
        </p:spPr>
        <p:txBody>
          <a:bodyPr>
            <a:normAutofit/>
          </a:bodyPr>
          <a:lstStyle/>
          <a:p>
            <a:pPr>
              <a:spcBef>
                <a:spcPts val="1200"/>
              </a:spcBef>
              <a:spcAft>
                <a:spcPts val="1200"/>
              </a:spcAft>
            </a:pPr>
            <a:r>
              <a:rPr lang="en-GB" sz="2600" dirty="0"/>
              <a:t>Commissioning is the process of fine-tuning and testing of the power plant before </a:t>
            </a:r>
            <a:r>
              <a:rPr lang="en-GB" sz="2600" dirty="0" smtClean="0"/>
              <a:t>operation</a:t>
            </a:r>
            <a:endParaRPr lang="en-GB" sz="2600" dirty="0"/>
          </a:p>
          <a:p>
            <a:pPr>
              <a:spcBef>
                <a:spcPts val="1200"/>
              </a:spcBef>
              <a:spcAft>
                <a:spcPts val="1200"/>
              </a:spcAft>
            </a:pPr>
            <a:r>
              <a:rPr lang="en-GB" sz="2600" noProof="0" dirty="0" smtClean="0"/>
              <a:t>Commissioning </a:t>
            </a:r>
            <a:r>
              <a:rPr lang="en-GB" sz="2600" noProof="0" dirty="0"/>
              <a:t>also includes testing prior and subsequent to fuel </a:t>
            </a:r>
            <a:r>
              <a:rPr lang="en-GB" sz="2600" noProof="0" dirty="0" smtClean="0"/>
              <a:t>loading</a:t>
            </a:r>
          </a:p>
          <a:p>
            <a:pPr>
              <a:spcBef>
                <a:spcPts val="1200"/>
              </a:spcBef>
              <a:spcAft>
                <a:spcPts val="1200"/>
              </a:spcAft>
            </a:pPr>
            <a:r>
              <a:rPr lang="en-GB" sz="2600" dirty="0" smtClean="0"/>
              <a:t>the </a:t>
            </a:r>
            <a:r>
              <a:rPr lang="en-GB" sz="2600" dirty="0"/>
              <a:t>best scenario to prepare personnel and </a:t>
            </a:r>
            <a:r>
              <a:rPr lang="en-GB" sz="2600" dirty="0" smtClean="0"/>
              <a:t>procedures</a:t>
            </a:r>
          </a:p>
          <a:p>
            <a:pPr>
              <a:spcBef>
                <a:spcPts val="1200"/>
              </a:spcBef>
              <a:spcAft>
                <a:spcPts val="1200"/>
              </a:spcAft>
            </a:pPr>
            <a:r>
              <a:rPr lang="en-GB" sz="2600" dirty="0" smtClean="0"/>
              <a:t>results </a:t>
            </a:r>
            <a:r>
              <a:rPr lang="en-GB" sz="2600" dirty="0"/>
              <a:t>are an important part of the licensing process of the </a:t>
            </a:r>
            <a:r>
              <a:rPr lang="en-GB" sz="2600" dirty="0" smtClean="0"/>
              <a:t>plant</a:t>
            </a:r>
          </a:p>
          <a:p>
            <a:pPr>
              <a:spcBef>
                <a:spcPts val="1200"/>
              </a:spcBef>
              <a:spcAft>
                <a:spcPts val="1200"/>
              </a:spcAft>
            </a:pPr>
            <a:r>
              <a:rPr lang="en-GB" sz="2600" dirty="0" smtClean="0"/>
              <a:t>responsibility </a:t>
            </a:r>
            <a:r>
              <a:rPr lang="en-GB" sz="2600" dirty="0"/>
              <a:t>for the plant is eventually transferred to the operating </a:t>
            </a:r>
            <a:r>
              <a:rPr lang="en-GB" sz="2600" dirty="0" smtClean="0"/>
              <a:t>organization</a:t>
            </a:r>
            <a:endParaRPr lang="sl-SI" sz="2600" dirty="0"/>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76</a:t>
            </a:fld>
            <a:endParaRPr lang="sl-SI" dirty="0"/>
          </a:p>
        </p:txBody>
      </p:sp>
    </p:spTree>
    <p:extLst>
      <p:ext uri="{BB962C8B-B14F-4D97-AF65-F5344CB8AC3E}">
        <p14:creationId xmlns="" xmlns:p14="http://schemas.microsoft.com/office/powerpoint/2010/main" val="22044452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80000"/>
            <a:ext cx="8703750" cy="900000"/>
          </a:xfrm>
        </p:spPr>
        <p:txBody>
          <a:bodyPr/>
          <a:lstStyle/>
          <a:p>
            <a:r>
              <a:rPr lang="en-GB" dirty="0" smtClean="0"/>
              <a:t>Commissioning</a:t>
            </a:r>
            <a:endParaRPr lang="en-GB" noProof="0" dirty="0"/>
          </a:p>
        </p:txBody>
      </p:sp>
      <p:sp>
        <p:nvSpPr>
          <p:cNvPr id="3" name="Content Placeholder 2"/>
          <p:cNvSpPr>
            <a:spLocks noGrp="1"/>
          </p:cNvSpPr>
          <p:nvPr>
            <p:ph idx="1"/>
          </p:nvPr>
        </p:nvSpPr>
        <p:spPr>
          <a:xfrm>
            <a:off x="400050" y="1088549"/>
            <a:ext cx="9148500" cy="5099858"/>
          </a:xfrm>
        </p:spPr>
        <p:txBody>
          <a:bodyPr>
            <a:normAutofit/>
          </a:bodyPr>
          <a:lstStyle/>
          <a:p>
            <a:pPr marL="0" lvl="1" indent="0" defTabSz="900000">
              <a:lnSpc>
                <a:spcPct val="120000"/>
              </a:lnSpc>
              <a:spcAft>
                <a:spcPts val="600"/>
              </a:spcAft>
              <a:buSzPct val="110000"/>
              <a:buNone/>
            </a:pPr>
            <a:r>
              <a:rPr lang="en-GB" sz="3000" b="1" u="sng" dirty="0">
                <a:solidFill>
                  <a:schemeClr val="tx1">
                    <a:lumMod val="60000"/>
                    <a:lumOff val="40000"/>
                  </a:schemeClr>
                </a:solidFill>
              </a:rPr>
              <a:t>Organization and functions</a:t>
            </a:r>
          </a:p>
          <a:p>
            <a:r>
              <a:rPr lang="en-GB" sz="2600" noProof="0" dirty="0" smtClean="0"/>
              <a:t>Responsibility </a:t>
            </a:r>
            <a:r>
              <a:rPr lang="en-GB" sz="2600" noProof="0" dirty="0"/>
              <a:t>for </a:t>
            </a:r>
            <a:r>
              <a:rPr lang="en-GB" sz="2600" noProof="0" dirty="0" smtClean="0"/>
              <a:t>commissioning:</a:t>
            </a:r>
          </a:p>
          <a:p>
            <a:pPr lvl="1"/>
            <a:r>
              <a:rPr lang="en-GB" sz="2400" noProof="0" dirty="0"/>
              <a:t>a contractor</a:t>
            </a:r>
            <a:r>
              <a:rPr lang="en-GB" sz="2400" noProof="0" dirty="0" smtClean="0"/>
              <a:t>,</a:t>
            </a:r>
          </a:p>
          <a:p>
            <a:pPr lvl="1"/>
            <a:r>
              <a:rPr lang="en-GB" sz="2400" noProof="0" dirty="0" smtClean="0"/>
              <a:t>the </a:t>
            </a:r>
            <a:r>
              <a:rPr lang="en-GB" sz="2400" noProof="0" dirty="0"/>
              <a:t>construction </a:t>
            </a:r>
            <a:r>
              <a:rPr lang="en-GB" sz="2400" noProof="0" dirty="0" smtClean="0"/>
              <a:t>organization,</a:t>
            </a:r>
          </a:p>
          <a:p>
            <a:pPr lvl="1"/>
            <a:r>
              <a:rPr lang="en-GB" sz="2400" noProof="0" dirty="0" smtClean="0"/>
              <a:t>or </a:t>
            </a:r>
            <a:r>
              <a:rPr lang="en-GB" sz="2400" noProof="0" dirty="0"/>
              <a:t>the operating </a:t>
            </a:r>
            <a:r>
              <a:rPr lang="en-GB" sz="2400" noProof="0" dirty="0" smtClean="0"/>
              <a:t>organization</a:t>
            </a:r>
            <a:endParaRPr lang="en-GB" sz="2400" noProof="0" dirty="0"/>
          </a:p>
          <a:p>
            <a:r>
              <a:rPr lang="en-GB" sz="2600" dirty="0" smtClean="0"/>
              <a:t>Fuel loaded → responsibility rests with the license holder;</a:t>
            </a:r>
          </a:p>
          <a:p>
            <a:r>
              <a:rPr lang="en-GB" sz="2600" dirty="0"/>
              <a:t>Operating personnel and plant technical </a:t>
            </a:r>
            <a:r>
              <a:rPr lang="en-GB" sz="2600" dirty="0" smtClean="0"/>
              <a:t>staff </a:t>
            </a:r>
          </a:p>
          <a:p>
            <a:pPr lvl="1"/>
            <a:r>
              <a:rPr lang="en-GB" sz="2400" dirty="0" smtClean="0"/>
              <a:t>involved </a:t>
            </a:r>
            <a:r>
              <a:rPr lang="en-GB" sz="2400" dirty="0"/>
              <a:t>in the commissioning </a:t>
            </a:r>
            <a:r>
              <a:rPr lang="en-GB" sz="2400" dirty="0" smtClean="0"/>
              <a:t>process;</a:t>
            </a:r>
            <a:endParaRPr lang="en-GB" sz="2400" dirty="0"/>
          </a:p>
          <a:p>
            <a:r>
              <a:rPr lang="en-GB" sz="2600" dirty="0" smtClean="0"/>
              <a:t>The responsibility of the regulatory authority</a:t>
            </a:r>
          </a:p>
          <a:p>
            <a:pPr lvl="1"/>
            <a:r>
              <a:rPr lang="en-GB" sz="2400" dirty="0" smtClean="0"/>
              <a:t>clearly defined and well understood;</a:t>
            </a:r>
          </a:p>
        </p:txBody>
      </p:sp>
      <p:sp>
        <p:nvSpPr>
          <p:cNvPr id="4" name="Slide Number Placeholder 3"/>
          <p:cNvSpPr>
            <a:spLocks noGrp="1"/>
          </p:cNvSpPr>
          <p:nvPr>
            <p:ph type="sldNum" sz="quarter" idx="12"/>
          </p:nvPr>
        </p:nvSpPr>
        <p:spPr/>
        <p:txBody>
          <a:bodyPr/>
          <a:lstStyle/>
          <a:p>
            <a:fld id="{E820C8E4-9002-4E93-8650-B0CC00F8D49C}" type="slidenum">
              <a:rPr lang="sl-SI" smtClean="0"/>
              <a:pPr/>
              <a:t>77</a:t>
            </a:fld>
            <a:endParaRPr lang="sl-SI" dirty="0"/>
          </a:p>
        </p:txBody>
      </p:sp>
    </p:spTree>
    <p:extLst>
      <p:ext uri="{BB962C8B-B14F-4D97-AF65-F5344CB8AC3E}">
        <p14:creationId xmlns="" xmlns:p14="http://schemas.microsoft.com/office/powerpoint/2010/main" val="5869877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en-GB" dirty="0" smtClean="0"/>
              <a:t>Commissioning</a:t>
            </a:r>
            <a:endParaRPr lang="en-GB" noProof="0" dirty="0"/>
          </a:p>
        </p:txBody>
      </p:sp>
      <p:sp>
        <p:nvSpPr>
          <p:cNvPr id="3" name="Content Placeholder 2"/>
          <p:cNvSpPr>
            <a:spLocks noGrp="1"/>
          </p:cNvSpPr>
          <p:nvPr>
            <p:ph idx="1"/>
          </p:nvPr>
        </p:nvSpPr>
        <p:spPr>
          <a:xfrm>
            <a:off x="605100" y="1107599"/>
            <a:ext cx="9015150" cy="5099858"/>
          </a:xfrm>
        </p:spPr>
        <p:txBody>
          <a:bodyPr>
            <a:normAutofit/>
          </a:bodyPr>
          <a:lstStyle/>
          <a:p>
            <a:pPr marL="0" lvl="1" indent="0" defTabSz="900000">
              <a:lnSpc>
                <a:spcPct val="130000"/>
              </a:lnSpc>
              <a:spcAft>
                <a:spcPts val="600"/>
              </a:spcAft>
              <a:buSzPct val="110000"/>
              <a:buNone/>
            </a:pPr>
            <a:r>
              <a:rPr lang="en-GB" sz="3000" b="1" u="sng" dirty="0">
                <a:solidFill>
                  <a:schemeClr val="tx1">
                    <a:lumMod val="60000"/>
                    <a:lumOff val="40000"/>
                  </a:schemeClr>
                </a:solidFill>
              </a:rPr>
              <a:t>Commissioning programme</a:t>
            </a:r>
          </a:p>
          <a:p>
            <a:pPr>
              <a:spcAft>
                <a:spcPts val="600"/>
              </a:spcAft>
            </a:pPr>
            <a:r>
              <a:rPr lang="en-GB" sz="2600" dirty="0" smtClean="0"/>
              <a:t>Commissioning programme</a:t>
            </a:r>
          </a:p>
          <a:p>
            <a:pPr lvl="1">
              <a:spcAft>
                <a:spcPts val="600"/>
              </a:spcAft>
            </a:pPr>
            <a:r>
              <a:rPr lang="en-GB" sz="2400" dirty="0" smtClean="0"/>
              <a:t>management tool and</a:t>
            </a:r>
          </a:p>
          <a:p>
            <a:pPr lvl="1">
              <a:spcAft>
                <a:spcPts val="600"/>
              </a:spcAft>
            </a:pPr>
            <a:r>
              <a:rPr lang="en-GB" sz="2400" dirty="0" smtClean="0"/>
              <a:t>regulatory body tool</a:t>
            </a:r>
            <a:r>
              <a:rPr lang="en-GB" sz="2400" dirty="0" smtClean="0"/>
              <a:t>;</a:t>
            </a:r>
            <a:endParaRPr lang="en-GB" sz="2600" dirty="0" smtClean="0"/>
          </a:p>
          <a:p>
            <a:pPr>
              <a:spcAft>
                <a:spcPts val="600"/>
              </a:spcAft>
            </a:pPr>
            <a:r>
              <a:rPr lang="en-GB" sz="2600" dirty="0" smtClean="0"/>
              <a:t>Objectives</a:t>
            </a:r>
            <a:r>
              <a:rPr lang="en-GB" sz="2600" dirty="0" smtClean="0"/>
              <a:t>:</a:t>
            </a:r>
          </a:p>
          <a:p>
            <a:pPr lvl="1">
              <a:spcAft>
                <a:spcPts val="600"/>
              </a:spcAft>
            </a:pPr>
            <a:r>
              <a:rPr lang="en-GB" sz="2400" dirty="0"/>
              <a:t>Tests → </a:t>
            </a:r>
            <a:r>
              <a:rPr lang="en-GB" sz="2400" dirty="0" smtClean="0"/>
              <a:t>conducted;</a:t>
            </a:r>
          </a:p>
          <a:p>
            <a:pPr lvl="1">
              <a:spcAft>
                <a:spcPts val="600"/>
              </a:spcAft>
            </a:pPr>
            <a:r>
              <a:rPr lang="en-GB" sz="2400" dirty="0" smtClean="0"/>
              <a:t>Means of identifying hold points;</a:t>
            </a:r>
          </a:p>
          <a:p>
            <a:pPr lvl="1">
              <a:spcAft>
                <a:spcPts val="600"/>
              </a:spcAft>
            </a:pPr>
            <a:r>
              <a:rPr lang="en-GB" sz="2400" dirty="0" smtClean="0"/>
              <a:t>Personnel trained and procedures validated</a:t>
            </a:r>
            <a:r>
              <a:rPr lang="en-GB" sz="2400" dirty="0" smtClean="0"/>
              <a:t>;</a:t>
            </a:r>
            <a:endParaRPr lang="en-GB" sz="240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78</a:t>
            </a:fld>
            <a:endParaRPr lang="sl-SI" dirty="0"/>
          </a:p>
        </p:txBody>
      </p:sp>
    </p:spTree>
    <p:extLst>
      <p:ext uri="{BB962C8B-B14F-4D97-AF65-F5344CB8AC3E}">
        <p14:creationId xmlns="" xmlns:p14="http://schemas.microsoft.com/office/powerpoint/2010/main" val="17214147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80000"/>
            <a:ext cx="8665650" cy="900000"/>
          </a:xfrm>
        </p:spPr>
        <p:txBody>
          <a:bodyPr/>
          <a:lstStyle/>
          <a:p>
            <a:r>
              <a:rPr lang="en-GB" dirty="0" smtClean="0"/>
              <a:t>Commissioning</a:t>
            </a:r>
            <a:endParaRPr lang="en-GB" noProof="0" dirty="0"/>
          </a:p>
        </p:txBody>
      </p:sp>
      <p:sp>
        <p:nvSpPr>
          <p:cNvPr id="3" name="Content Placeholder 2"/>
          <p:cNvSpPr>
            <a:spLocks noGrp="1"/>
          </p:cNvSpPr>
          <p:nvPr>
            <p:ph idx="1"/>
          </p:nvPr>
        </p:nvSpPr>
        <p:spPr>
          <a:xfrm>
            <a:off x="457200" y="1253854"/>
            <a:ext cx="8922718" cy="4680000"/>
          </a:xfrm>
        </p:spPr>
        <p:txBody>
          <a:bodyPr>
            <a:normAutofit fontScale="92500" lnSpcReduction="10000"/>
          </a:bodyPr>
          <a:lstStyle/>
          <a:p>
            <a:pPr marL="0" lvl="1" indent="0" defTabSz="900000">
              <a:lnSpc>
                <a:spcPct val="150000"/>
              </a:lnSpc>
              <a:spcBef>
                <a:spcPts val="0"/>
              </a:spcBef>
              <a:spcAft>
                <a:spcPts val="600"/>
              </a:spcAft>
              <a:buSzPct val="110000"/>
              <a:buNone/>
            </a:pPr>
            <a:r>
              <a:rPr lang="en-GB" sz="3000" b="1" u="sng" dirty="0" smtClean="0">
                <a:solidFill>
                  <a:schemeClr val="tx1">
                    <a:lumMod val="60000"/>
                    <a:lumOff val="40000"/>
                  </a:schemeClr>
                </a:solidFill>
              </a:rPr>
              <a:t>Training in commissioning</a:t>
            </a:r>
          </a:p>
          <a:p>
            <a:r>
              <a:rPr lang="en-GB" sz="2800" dirty="0" smtClean="0"/>
              <a:t>Commissioning </a:t>
            </a:r>
            <a:r>
              <a:rPr lang="en-GB" sz="2800" dirty="0"/>
              <a:t>→</a:t>
            </a:r>
            <a:r>
              <a:rPr lang="en-GB" sz="2800" dirty="0" smtClean="0"/>
              <a:t> </a:t>
            </a:r>
            <a:r>
              <a:rPr lang="en-GB" sz="2800" dirty="0"/>
              <a:t>quick transition from construction to </a:t>
            </a:r>
            <a:r>
              <a:rPr lang="en-GB" sz="2800" dirty="0" smtClean="0"/>
              <a:t>operation;</a:t>
            </a:r>
          </a:p>
          <a:p>
            <a:pPr lvl="1"/>
            <a:r>
              <a:rPr lang="en-GB" sz="2600" dirty="0" smtClean="0"/>
              <a:t>Significant </a:t>
            </a:r>
            <a:r>
              <a:rPr lang="en-GB" sz="2600" dirty="0"/>
              <a:t>changes in methods and </a:t>
            </a:r>
            <a:r>
              <a:rPr lang="en-GB" sz="2600" dirty="0" smtClean="0"/>
              <a:t>disciplines;</a:t>
            </a:r>
          </a:p>
          <a:p>
            <a:pPr lvl="1"/>
            <a:r>
              <a:rPr lang="en-GB" sz="2600" dirty="0" smtClean="0"/>
              <a:t>Training </a:t>
            </a:r>
            <a:r>
              <a:rPr lang="en-GB" sz="2600" dirty="0"/>
              <a:t>and assessment of the commissioning personnel →</a:t>
            </a:r>
            <a:r>
              <a:rPr lang="en-GB" sz="2600" dirty="0" smtClean="0"/>
              <a:t> </a:t>
            </a:r>
            <a:r>
              <a:rPr lang="en-GB" sz="2600" dirty="0"/>
              <a:t>established, understood and conducted in adequate </a:t>
            </a:r>
            <a:r>
              <a:rPr lang="en-GB" sz="2600" dirty="0" smtClean="0"/>
              <a:t>time;</a:t>
            </a:r>
            <a:endParaRPr lang="en-GB" sz="2600" noProof="0" dirty="0"/>
          </a:p>
          <a:p>
            <a:pPr marL="0" lvl="1" indent="0" defTabSz="900000">
              <a:lnSpc>
                <a:spcPct val="150000"/>
              </a:lnSpc>
              <a:spcAft>
                <a:spcPts val="600"/>
              </a:spcAft>
              <a:buSzPct val="110000"/>
              <a:buNone/>
            </a:pPr>
            <a:r>
              <a:rPr lang="en-GB" sz="3000" b="1" u="sng" dirty="0" smtClean="0">
                <a:solidFill>
                  <a:schemeClr val="tx1">
                    <a:lumMod val="60000"/>
                    <a:lumOff val="40000"/>
                  </a:schemeClr>
                </a:solidFill>
              </a:rPr>
              <a:t>Preparation </a:t>
            </a:r>
            <a:r>
              <a:rPr lang="en-GB" sz="3000" b="1" u="sng" dirty="0">
                <a:solidFill>
                  <a:schemeClr val="tx1">
                    <a:lumMod val="60000"/>
                    <a:lumOff val="40000"/>
                  </a:schemeClr>
                </a:solidFill>
              </a:rPr>
              <a:t>and approval of test </a:t>
            </a:r>
            <a:r>
              <a:rPr lang="en-GB" sz="3000" b="1" u="sng" dirty="0" smtClean="0">
                <a:solidFill>
                  <a:schemeClr val="tx1">
                    <a:lumMod val="60000"/>
                    <a:lumOff val="40000"/>
                  </a:schemeClr>
                </a:solidFill>
              </a:rPr>
              <a:t>procedures</a:t>
            </a:r>
          </a:p>
          <a:p>
            <a:r>
              <a:rPr lang="en-GB" sz="2800" dirty="0" smtClean="0"/>
              <a:t>Test procedures</a:t>
            </a:r>
          </a:p>
          <a:p>
            <a:pPr lvl="1"/>
            <a:r>
              <a:rPr lang="en-GB" sz="2600" dirty="0" smtClean="0"/>
              <a:t>define </a:t>
            </a:r>
            <a:r>
              <a:rPr lang="en-GB" sz="2600" dirty="0"/>
              <a:t>→</a:t>
            </a:r>
            <a:r>
              <a:rPr lang="en-GB" sz="2600" dirty="0" smtClean="0"/>
              <a:t> commissioning of equipment </a:t>
            </a:r>
            <a:r>
              <a:rPr lang="en-GB" sz="2600" dirty="0"/>
              <a:t>or </a:t>
            </a:r>
            <a:r>
              <a:rPr lang="en-GB" sz="2600" dirty="0" smtClean="0"/>
              <a:t>system;</a:t>
            </a:r>
          </a:p>
          <a:p>
            <a:pPr lvl="1"/>
            <a:r>
              <a:rPr lang="en-GB" sz="2600" dirty="0" smtClean="0"/>
              <a:t>form </a:t>
            </a:r>
            <a:r>
              <a:rPr lang="en-GB" sz="2600" dirty="0"/>
              <a:t>→</a:t>
            </a:r>
            <a:r>
              <a:rPr lang="en-GB" sz="2600" dirty="0" smtClean="0"/>
              <a:t> </a:t>
            </a:r>
            <a:r>
              <a:rPr lang="en-GB" sz="2600" dirty="0"/>
              <a:t>core of the commissioning </a:t>
            </a:r>
            <a:r>
              <a:rPr lang="en-GB" sz="2600" dirty="0" smtClean="0"/>
              <a:t>process;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79</a:t>
            </a:fld>
            <a:endParaRPr lang="sl-SI" dirty="0"/>
          </a:p>
        </p:txBody>
      </p:sp>
    </p:spTree>
    <p:extLst>
      <p:ext uri="{BB962C8B-B14F-4D97-AF65-F5344CB8AC3E}">
        <p14:creationId xmlns="" xmlns:p14="http://schemas.microsoft.com/office/powerpoint/2010/main" val="4066946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80000"/>
            <a:ext cx="8741850" cy="900000"/>
          </a:xfrm>
        </p:spPr>
        <p:txBody>
          <a:bodyPr/>
          <a:lstStyle/>
          <a:p>
            <a:r>
              <a:rPr lang="en-GB" noProof="0" dirty="0" smtClean="0"/>
              <a:t>Introduction</a:t>
            </a:r>
            <a:endParaRPr lang="en-GB" noProof="0" dirty="0"/>
          </a:p>
        </p:txBody>
      </p:sp>
      <p:sp>
        <p:nvSpPr>
          <p:cNvPr id="3" name="Content Placeholder 2"/>
          <p:cNvSpPr>
            <a:spLocks noGrp="1"/>
          </p:cNvSpPr>
          <p:nvPr>
            <p:ph idx="1"/>
          </p:nvPr>
        </p:nvSpPr>
        <p:spPr>
          <a:xfrm>
            <a:off x="496838" y="1269159"/>
            <a:ext cx="9041609" cy="4862699"/>
          </a:xfrm>
        </p:spPr>
        <p:txBody>
          <a:bodyPr>
            <a:normAutofit/>
          </a:bodyPr>
          <a:lstStyle/>
          <a:p>
            <a:pPr marL="0" indent="0">
              <a:spcAft>
                <a:spcPts val="1200"/>
              </a:spcAft>
              <a:buNone/>
            </a:pPr>
            <a:r>
              <a:rPr lang="en-GB" sz="3000" b="1" u="sng" noProof="0" dirty="0" smtClean="0">
                <a:solidFill>
                  <a:schemeClr val="tx1">
                    <a:lumMod val="60000"/>
                    <a:lumOff val="40000"/>
                  </a:schemeClr>
                </a:solidFill>
              </a:rPr>
              <a:t>IAEA Operational Safety </a:t>
            </a:r>
            <a:r>
              <a:rPr lang="en-GB" sz="3000" b="1" u="sng" dirty="0" smtClean="0">
                <a:solidFill>
                  <a:schemeClr val="tx1">
                    <a:lumMod val="60000"/>
                    <a:lumOff val="40000"/>
                  </a:schemeClr>
                </a:solidFill>
              </a:rPr>
              <a:t>Requirements (SSR-2/2, Rev.1)</a:t>
            </a:r>
          </a:p>
          <a:p>
            <a:r>
              <a:rPr lang="en-GB" sz="2800" b="1" noProof="0" dirty="0" smtClean="0">
                <a:solidFill>
                  <a:schemeClr val="accent4">
                    <a:lumMod val="75000"/>
                  </a:schemeClr>
                </a:solidFill>
              </a:rPr>
              <a:t>The management and organizational structure of the operating organization</a:t>
            </a:r>
          </a:p>
          <a:p>
            <a:pPr lvl="1">
              <a:spcBef>
                <a:spcPts val="1200"/>
              </a:spcBef>
              <a:spcAft>
                <a:spcPts val="1200"/>
              </a:spcAft>
              <a:defRPr/>
            </a:pPr>
            <a:r>
              <a:rPr lang="en-GB" dirty="0" smtClean="0"/>
              <a:t>Primarily </a:t>
            </a:r>
            <a:r>
              <a:rPr lang="en-GB" dirty="0"/>
              <a:t>responsible for operational safety or nuclear safety,  appropriate  management system, staffing, structure and functions of the operating organization.</a:t>
            </a:r>
          </a:p>
          <a:p>
            <a:pPr>
              <a:spcAft>
                <a:spcPts val="600"/>
              </a:spcAft>
              <a:defRPr/>
            </a:pPr>
            <a:r>
              <a:rPr lang="en-GB" sz="2800" b="1" dirty="0" smtClean="0">
                <a:solidFill>
                  <a:schemeClr val="accent4">
                    <a:lumMod val="75000"/>
                  </a:schemeClr>
                </a:solidFill>
              </a:rPr>
              <a:t>Management of operational safety</a:t>
            </a:r>
          </a:p>
          <a:p>
            <a:pPr>
              <a:defRPr/>
            </a:pPr>
            <a:endParaRPr lang="en-GB" b="1" noProof="0" dirty="0" smtClean="0">
              <a:solidFill>
                <a:srgbClr val="654A15"/>
              </a:solidFill>
            </a:endParaRPr>
          </a:p>
        </p:txBody>
      </p:sp>
      <p:sp>
        <p:nvSpPr>
          <p:cNvPr id="4" name="Slide Number Placeholder 3"/>
          <p:cNvSpPr>
            <a:spLocks noGrp="1"/>
          </p:cNvSpPr>
          <p:nvPr>
            <p:ph type="sldNum" sz="quarter" idx="12"/>
          </p:nvPr>
        </p:nvSpPr>
        <p:spPr/>
        <p:txBody>
          <a:bodyPr/>
          <a:lstStyle/>
          <a:p>
            <a:fld id="{E820C8E4-9002-4E93-8650-B0CC00F8D49C}" type="slidenum">
              <a:rPr lang="sl-SI" smtClean="0"/>
              <a:pPr/>
              <a:t>8</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31026437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80000"/>
            <a:ext cx="8608500" cy="900000"/>
          </a:xfrm>
        </p:spPr>
        <p:txBody>
          <a:bodyPr/>
          <a:lstStyle/>
          <a:p>
            <a:r>
              <a:rPr lang="en-GB" dirty="0" smtClean="0"/>
              <a:t>Commissioning</a:t>
            </a:r>
            <a:endParaRPr lang="en-GB" noProof="0" dirty="0"/>
          </a:p>
        </p:txBody>
      </p:sp>
      <p:sp>
        <p:nvSpPr>
          <p:cNvPr id="3" name="Content Placeholder 2"/>
          <p:cNvSpPr>
            <a:spLocks noGrp="1"/>
          </p:cNvSpPr>
          <p:nvPr>
            <p:ph idx="1"/>
          </p:nvPr>
        </p:nvSpPr>
        <p:spPr>
          <a:xfrm>
            <a:off x="719400" y="1050449"/>
            <a:ext cx="9186600" cy="5099858"/>
          </a:xfrm>
        </p:spPr>
        <p:txBody>
          <a:bodyPr>
            <a:normAutofit fontScale="92500" lnSpcReduction="10000"/>
          </a:bodyPr>
          <a:lstStyle/>
          <a:p>
            <a:pPr marL="0" lvl="1" indent="0" defTabSz="900000">
              <a:lnSpc>
                <a:spcPct val="160000"/>
              </a:lnSpc>
              <a:spcBef>
                <a:spcPts val="0"/>
              </a:spcBef>
              <a:spcAft>
                <a:spcPts val="600"/>
              </a:spcAft>
              <a:buSzPct val="110000"/>
              <a:buNone/>
            </a:pPr>
            <a:r>
              <a:rPr lang="en-GB" sz="3000" b="1" u="sng" dirty="0">
                <a:solidFill>
                  <a:schemeClr val="tx1">
                    <a:lumMod val="60000"/>
                    <a:lumOff val="40000"/>
                  </a:schemeClr>
                </a:solidFill>
              </a:rPr>
              <a:t>Interface with construction</a:t>
            </a:r>
          </a:p>
          <a:p>
            <a:r>
              <a:rPr lang="en-GB" sz="2800" noProof="0" dirty="0" smtClean="0"/>
              <a:t>Responsibilities of the construction group in relation to the commissioning process;</a:t>
            </a:r>
          </a:p>
          <a:p>
            <a:r>
              <a:rPr lang="en-GB" sz="2800" dirty="0" smtClean="0"/>
              <a:t>Maintenance </a:t>
            </a:r>
            <a:r>
              <a:rPr lang="en-GB" sz="2800" dirty="0"/>
              <a:t>activities → </a:t>
            </a:r>
            <a:r>
              <a:rPr lang="en-GB" sz="2800" dirty="0" smtClean="0"/>
              <a:t>follow </a:t>
            </a:r>
            <a:r>
              <a:rPr lang="en-GB" sz="2800" dirty="0"/>
              <a:t>operation QA standards during </a:t>
            </a:r>
            <a:r>
              <a:rPr lang="en-GB" sz="2800" dirty="0" smtClean="0"/>
              <a:t>commissioning;</a:t>
            </a:r>
          </a:p>
          <a:p>
            <a:pPr marL="0" lvl="1" indent="0" defTabSz="900000">
              <a:lnSpc>
                <a:spcPct val="160000"/>
              </a:lnSpc>
              <a:spcBef>
                <a:spcPts val="0"/>
              </a:spcBef>
              <a:spcAft>
                <a:spcPts val="600"/>
              </a:spcAft>
              <a:buSzPct val="110000"/>
              <a:buNone/>
            </a:pPr>
            <a:r>
              <a:rPr lang="en-GB" sz="3000" b="1" u="sng" dirty="0">
                <a:solidFill>
                  <a:schemeClr val="tx1">
                    <a:lumMod val="60000"/>
                    <a:lumOff val="40000"/>
                  </a:schemeClr>
                </a:solidFill>
              </a:rPr>
              <a:t>Interface with engineering (designer</a:t>
            </a:r>
            <a:r>
              <a:rPr lang="en-GB" sz="3000" b="1" u="sng" dirty="0" smtClean="0">
                <a:solidFill>
                  <a:schemeClr val="tx1">
                    <a:lumMod val="60000"/>
                    <a:lumOff val="40000"/>
                  </a:schemeClr>
                </a:solidFill>
              </a:rPr>
              <a:t>)</a:t>
            </a:r>
          </a:p>
          <a:p>
            <a:r>
              <a:rPr lang="en-GB" sz="2800" dirty="0" smtClean="0"/>
              <a:t>Validation </a:t>
            </a:r>
            <a:r>
              <a:rPr lang="en-GB" sz="2800" dirty="0"/>
              <a:t>of the </a:t>
            </a:r>
            <a:r>
              <a:rPr lang="en-GB" sz="2800" dirty="0" smtClean="0"/>
              <a:t>design</a:t>
            </a:r>
          </a:p>
          <a:p>
            <a:pPr lvl="1"/>
            <a:r>
              <a:rPr lang="en-GB" sz="2600" dirty="0" smtClean="0"/>
              <a:t>Result </a:t>
            </a:r>
            <a:r>
              <a:rPr lang="en-GB" sz="2600" dirty="0"/>
              <a:t>→ </a:t>
            </a:r>
            <a:r>
              <a:rPr lang="en-GB" sz="2600" dirty="0" smtClean="0"/>
              <a:t>identifies </a:t>
            </a:r>
            <a:r>
              <a:rPr lang="en-GB" sz="2600" dirty="0"/>
              <a:t>weaknesses in </a:t>
            </a:r>
            <a:r>
              <a:rPr lang="en-GB" sz="2600" dirty="0" smtClean="0"/>
              <a:t>design;</a:t>
            </a:r>
            <a:endParaRPr lang="en-GB" sz="2600" noProof="0" dirty="0" smtClean="0"/>
          </a:p>
          <a:p>
            <a:r>
              <a:rPr lang="en-GB" sz="2800" dirty="0" smtClean="0"/>
              <a:t>All </a:t>
            </a:r>
            <a:r>
              <a:rPr lang="en-GB" sz="2800" dirty="0"/>
              <a:t>design changes → </a:t>
            </a:r>
            <a:r>
              <a:rPr lang="en-GB" sz="2800" dirty="0" smtClean="0"/>
              <a:t>approved </a:t>
            </a:r>
            <a:r>
              <a:rPr lang="en-GB" sz="2800" dirty="0"/>
              <a:t>and conform to the </a:t>
            </a:r>
            <a:r>
              <a:rPr lang="en-GB" sz="2800" dirty="0" smtClean="0"/>
              <a:t>design;</a:t>
            </a:r>
          </a:p>
          <a:p>
            <a:pPr lvl="1"/>
            <a:r>
              <a:rPr lang="en-GB" sz="2600" dirty="0" smtClean="0"/>
              <a:t>Evaluation of the </a:t>
            </a:r>
            <a:r>
              <a:rPr lang="en-GB" sz="2600" dirty="0"/>
              <a:t>proposed design </a:t>
            </a:r>
            <a:r>
              <a:rPr lang="en-GB" sz="2600" dirty="0" smtClean="0"/>
              <a:t>changes;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80</a:t>
            </a:fld>
            <a:endParaRPr lang="sl-SI" dirty="0"/>
          </a:p>
        </p:txBody>
      </p:sp>
    </p:spTree>
    <p:extLst>
      <p:ext uri="{BB962C8B-B14F-4D97-AF65-F5344CB8AC3E}">
        <p14:creationId xmlns="" xmlns:p14="http://schemas.microsoft.com/office/powerpoint/2010/main" val="20385681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0000"/>
            <a:ext cx="8551350" cy="900000"/>
          </a:xfrm>
        </p:spPr>
        <p:txBody>
          <a:bodyPr/>
          <a:lstStyle/>
          <a:p>
            <a:r>
              <a:rPr lang="en-GB" dirty="0"/>
              <a:t>Commissioning</a:t>
            </a:r>
            <a:endParaRPr lang="en-GB" noProof="0" dirty="0"/>
          </a:p>
        </p:txBody>
      </p:sp>
      <p:sp>
        <p:nvSpPr>
          <p:cNvPr id="3" name="Content Placeholder 2"/>
          <p:cNvSpPr>
            <a:spLocks noGrp="1"/>
          </p:cNvSpPr>
          <p:nvPr>
            <p:ph idx="1"/>
          </p:nvPr>
        </p:nvSpPr>
        <p:spPr>
          <a:xfrm>
            <a:off x="723900" y="1198099"/>
            <a:ext cx="8656018" cy="4680000"/>
          </a:xfrm>
        </p:spPr>
        <p:txBody>
          <a:bodyPr>
            <a:normAutofit fontScale="77500" lnSpcReduction="20000"/>
          </a:bodyPr>
          <a:lstStyle/>
          <a:p>
            <a:pPr marL="0" lvl="1" indent="0" defTabSz="900000">
              <a:lnSpc>
                <a:spcPct val="120000"/>
              </a:lnSpc>
              <a:spcBef>
                <a:spcPts val="0"/>
              </a:spcBef>
              <a:spcAft>
                <a:spcPts val="600"/>
              </a:spcAft>
              <a:buSzPct val="110000"/>
              <a:buNone/>
            </a:pPr>
            <a:r>
              <a:rPr lang="en-GB" sz="3600" b="1" u="sng" dirty="0">
                <a:solidFill>
                  <a:schemeClr val="tx1">
                    <a:lumMod val="60000"/>
                    <a:lumOff val="40000"/>
                  </a:schemeClr>
                </a:solidFill>
              </a:rPr>
              <a:t>Initial fuel loading</a:t>
            </a:r>
          </a:p>
          <a:p>
            <a:pPr>
              <a:spcAft>
                <a:spcPts val="600"/>
              </a:spcAft>
            </a:pPr>
            <a:r>
              <a:rPr lang="en-GB" sz="3400" noProof="0" dirty="0" smtClean="0"/>
              <a:t>Initial </a:t>
            </a:r>
            <a:r>
              <a:rPr lang="en-GB" sz="3400" noProof="0" dirty="0"/>
              <a:t>fuel load </a:t>
            </a:r>
            <a:r>
              <a:rPr lang="en-GB" sz="3400" dirty="0"/>
              <a:t>→</a:t>
            </a:r>
            <a:r>
              <a:rPr lang="en-GB" sz="3400" noProof="0" dirty="0" smtClean="0"/>
              <a:t> </a:t>
            </a:r>
            <a:r>
              <a:rPr lang="en-GB" sz="3400" noProof="0" dirty="0"/>
              <a:t>first time </a:t>
            </a:r>
            <a:r>
              <a:rPr lang="en-GB" sz="3400" noProof="0" dirty="0" smtClean="0"/>
              <a:t>for potential criticality</a:t>
            </a:r>
          </a:p>
          <a:p>
            <a:pPr>
              <a:spcAft>
                <a:spcPts val="600"/>
              </a:spcAft>
            </a:pPr>
            <a:r>
              <a:rPr lang="en-GB" sz="3400" dirty="0" smtClean="0"/>
              <a:t>First </a:t>
            </a:r>
            <a:r>
              <a:rPr lang="en-GB" sz="3400" dirty="0"/>
              <a:t>fuel assembly </a:t>
            </a:r>
            <a:r>
              <a:rPr lang="en-GB" sz="3400" dirty="0" smtClean="0"/>
              <a:t>inserted </a:t>
            </a:r>
            <a:r>
              <a:rPr lang="en-GB" sz="3400" dirty="0"/>
              <a:t>into the reactor </a:t>
            </a:r>
            <a:r>
              <a:rPr lang="en-GB" sz="3400" dirty="0" smtClean="0"/>
              <a:t>core</a:t>
            </a:r>
          </a:p>
          <a:p>
            <a:pPr lvl="1">
              <a:spcAft>
                <a:spcPts val="600"/>
              </a:spcAft>
            </a:pPr>
            <a:r>
              <a:rPr lang="en-GB" sz="3100" b="1" noProof="0" dirty="0" smtClean="0">
                <a:solidFill>
                  <a:schemeClr val="accent4">
                    <a:lumMod val="75000"/>
                  </a:schemeClr>
                </a:solidFill>
              </a:rPr>
              <a:t>responsibility</a:t>
            </a:r>
            <a:r>
              <a:rPr lang="en-GB" sz="3100" noProof="0" dirty="0" smtClean="0">
                <a:solidFill>
                  <a:schemeClr val="accent4">
                    <a:lumMod val="75000"/>
                  </a:schemeClr>
                </a:solidFill>
              </a:rPr>
              <a:t> </a:t>
            </a:r>
            <a:r>
              <a:rPr lang="en-GB" sz="3100" noProof="0" dirty="0"/>
              <a:t>for nuclear safety </a:t>
            </a:r>
            <a:r>
              <a:rPr lang="en-GB" sz="3100" b="1" dirty="0" smtClean="0">
                <a:solidFill>
                  <a:schemeClr val="accent4">
                    <a:lumMod val="75000"/>
                  </a:schemeClr>
                </a:solidFill>
              </a:rPr>
              <a:t>rests</a:t>
            </a:r>
            <a:r>
              <a:rPr lang="en-GB" sz="3100" noProof="0" dirty="0" smtClean="0">
                <a:solidFill>
                  <a:schemeClr val="accent4">
                    <a:lumMod val="75000"/>
                  </a:schemeClr>
                </a:solidFill>
              </a:rPr>
              <a:t> </a:t>
            </a:r>
            <a:r>
              <a:rPr lang="en-GB" sz="3100" noProof="0" dirty="0"/>
              <a:t>with </a:t>
            </a:r>
            <a:r>
              <a:rPr lang="en-GB" sz="3100" noProof="0" dirty="0">
                <a:solidFill>
                  <a:schemeClr val="accent4">
                    <a:lumMod val="75000"/>
                  </a:schemeClr>
                </a:solidFill>
              </a:rPr>
              <a:t>the </a:t>
            </a:r>
            <a:r>
              <a:rPr lang="en-GB" sz="3100" b="1" dirty="0">
                <a:solidFill>
                  <a:schemeClr val="accent4">
                    <a:lumMod val="75000"/>
                  </a:schemeClr>
                </a:solidFill>
              </a:rPr>
              <a:t>license</a:t>
            </a:r>
            <a:r>
              <a:rPr lang="en-GB" sz="3100" noProof="0" dirty="0">
                <a:solidFill>
                  <a:schemeClr val="accent4">
                    <a:lumMod val="75000"/>
                  </a:schemeClr>
                </a:solidFill>
              </a:rPr>
              <a:t> </a:t>
            </a:r>
            <a:r>
              <a:rPr lang="en-GB" sz="3100" b="1" dirty="0" smtClean="0">
                <a:solidFill>
                  <a:schemeClr val="accent4">
                    <a:lumMod val="75000"/>
                  </a:schemeClr>
                </a:solidFill>
              </a:rPr>
              <a:t>holder</a:t>
            </a:r>
            <a:r>
              <a:rPr lang="en-GB" sz="3100" noProof="0" dirty="0" smtClean="0">
                <a:solidFill>
                  <a:schemeClr val="accent4">
                    <a:lumMod val="75000"/>
                  </a:schemeClr>
                </a:solidFill>
              </a:rPr>
              <a:t>;</a:t>
            </a:r>
          </a:p>
          <a:p>
            <a:pPr marL="0" lvl="1" indent="0" defTabSz="900000">
              <a:lnSpc>
                <a:spcPct val="160000"/>
              </a:lnSpc>
              <a:spcBef>
                <a:spcPts val="0"/>
              </a:spcBef>
              <a:spcAft>
                <a:spcPts val="600"/>
              </a:spcAft>
              <a:buSzPct val="110000"/>
              <a:buNone/>
            </a:pPr>
            <a:r>
              <a:rPr lang="en-GB" sz="3600" b="1" u="sng" dirty="0">
                <a:solidFill>
                  <a:schemeClr val="tx1">
                    <a:lumMod val="60000"/>
                    <a:lumOff val="40000"/>
                  </a:schemeClr>
                </a:solidFill>
              </a:rPr>
              <a:t>Plant handover</a:t>
            </a:r>
          </a:p>
          <a:p>
            <a:pPr>
              <a:spcAft>
                <a:spcPts val="600"/>
              </a:spcAft>
            </a:pPr>
            <a:r>
              <a:rPr lang="en-GB" sz="3400" dirty="0" smtClean="0"/>
              <a:t>Transfer </a:t>
            </a:r>
            <a:r>
              <a:rPr lang="en-GB" sz="3400" dirty="0"/>
              <a:t>of </a:t>
            </a:r>
            <a:r>
              <a:rPr lang="en-GB" sz="3400" dirty="0" smtClean="0"/>
              <a:t>responsibilities;</a:t>
            </a:r>
          </a:p>
          <a:p>
            <a:pPr lvl="1">
              <a:spcAft>
                <a:spcPts val="600"/>
              </a:spcAft>
            </a:pPr>
            <a:r>
              <a:rPr lang="en-GB" sz="3100" dirty="0" smtClean="0"/>
              <a:t>Includes </a:t>
            </a:r>
            <a:r>
              <a:rPr lang="en-GB" sz="3100" dirty="0"/>
              <a:t>systems, equipment, structures and documentation and may include </a:t>
            </a:r>
            <a:r>
              <a:rPr lang="en-GB" sz="3100" dirty="0" smtClean="0"/>
              <a:t>personnel;</a:t>
            </a:r>
          </a:p>
          <a:p>
            <a:pPr>
              <a:spcAft>
                <a:spcPts val="600"/>
              </a:spcAft>
            </a:pPr>
            <a:r>
              <a:rPr lang="en-GB" sz="3400" dirty="0"/>
              <a:t>Systems </a:t>
            </a:r>
            <a:r>
              <a:rPr lang="en-GB" sz="3400" dirty="0" smtClean="0"/>
              <a:t>transfer</a:t>
            </a:r>
          </a:p>
          <a:p>
            <a:pPr lvl="1">
              <a:spcAft>
                <a:spcPts val="600"/>
              </a:spcAft>
            </a:pPr>
            <a:r>
              <a:rPr lang="en-GB" sz="3100" dirty="0" smtClean="0"/>
              <a:t>after </a:t>
            </a:r>
            <a:r>
              <a:rPr lang="en-GB" sz="3100" dirty="0"/>
              <a:t>the non-nuclear </a:t>
            </a:r>
            <a:r>
              <a:rPr lang="en-GB" sz="3100" dirty="0" smtClean="0"/>
              <a:t>tests and before </a:t>
            </a:r>
            <a:r>
              <a:rPr lang="en-GB" sz="3100" dirty="0"/>
              <a:t>the pre-nuclear </a:t>
            </a:r>
            <a:r>
              <a:rPr lang="en-GB" sz="3100" dirty="0" smtClean="0"/>
              <a:t>tests;</a:t>
            </a:r>
          </a:p>
        </p:txBody>
      </p:sp>
      <p:sp>
        <p:nvSpPr>
          <p:cNvPr id="4" name="Slide Number Placeholder 3"/>
          <p:cNvSpPr>
            <a:spLocks noGrp="1"/>
          </p:cNvSpPr>
          <p:nvPr>
            <p:ph type="sldNum" sz="quarter" idx="12"/>
          </p:nvPr>
        </p:nvSpPr>
        <p:spPr/>
        <p:txBody>
          <a:bodyPr/>
          <a:lstStyle/>
          <a:p>
            <a:fld id="{E820C8E4-9002-4E93-8650-B0CC00F8D49C}" type="slidenum">
              <a:rPr lang="sl-SI" smtClean="0"/>
              <a:pPr/>
              <a:t>81</a:t>
            </a:fld>
            <a:endParaRPr lang="sl-SI" dirty="0"/>
          </a:p>
        </p:txBody>
      </p:sp>
    </p:spTree>
    <p:extLst>
      <p:ext uri="{BB962C8B-B14F-4D97-AF65-F5344CB8AC3E}">
        <p14:creationId xmlns="" xmlns:p14="http://schemas.microsoft.com/office/powerpoint/2010/main" val="37806573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GB" dirty="0"/>
          </a:p>
        </p:txBody>
      </p:sp>
      <p:sp>
        <p:nvSpPr>
          <p:cNvPr id="3" name="Content Placeholder 2"/>
          <p:cNvSpPr>
            <a:spLocks noGrp="1"/>
          </p:cNvSpPr>
          <p:nvPr>
            <p:ph idx="1"/>
          </p:nvPr>
        </p:nvSpPr>
        <p:spPr>
          <a:xfrm>
            <a:off x="381000" y="1259999"/>
            <a:ext cx="9239250" cy="5099858"/>
          </a:xfrm>
        </p:spPr>
        <p:txBody>
          <a:bodyPr>
            <a:normAutofit/>
          </a:bodyPr>
          <a:lstStyle/>
          <a:p>
            <a:pPr>
              <a:spcAft>
                <a:spcPts val="600"/>
              </a:spcAft>
            </a:pPr>
            <a:r>
              <a:rPr lang="en-GB" sz="2600" dirty="0" smtClean="0"/>
              <a:t>Operational safety is a very broad topic that covers every aspect of the operation of nuclear facilities</a:t>
            </a:r>
          </a:p>
          <a:p>
            <a:pPr>
              <a:spcAft>
                <a:spcPts val="600"/>
              </a:spcAft>
            </a:pPr>
            <a:r>
              <a:rPr lang="en-GB" sz="2600" dirty="0" smtClean="0"/>
              <a:t>Objective of this module is to gather together and briefly summarize in one place the various documents issued under the auspices of the IAEA dealing with operational safety and operational experience feedback</a:t>
            </a:r>
          </a:p>
          <a:p>
            <a:pPr>
              <a:spcAft>
                <a:spcPts val="600"/>
              </a:spcAft>
            </a:pPr>
            <a:r>
              <a:rPr lang="en-US" sz="2600" dirty="0" smtClean="0"/>
              <a:t>In view of the long term importance of  nuclear safety, the capture and preservation of operating experience information is of utmost importance to facilitate the transfer of knowledge and  skills to the next generation </a:t>
            </a:r>
            <a:endParaRPr lang="en-GB" sz="2600" dirty="0" smtClean="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82</a:t>
            </a:fld>
            <a:endParaRPr lang="en-US" dirty="0"/>
          </a:p>
        </p:txBody>
      </p:sp>
    </p:spTree>
    <p:extLst>
      <p:ext uri="{BB962C8B-B14F-4D97-AF65-F5344CB8AC3E}">
        <p14:creationId xmlns="" xmlns:p14="http://schemas.microsoft.com/office/powerpoint/2010/main" val="152285526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80000"/>
            <a:ext cx="8684700" cy="900000"/>
          </a:xfrm>
        </p:spPr>
        <p:txBody>
          <a:bodyPr/>
          <a:lstStyle/>
          <a:p>
            <a:r>
              <a:rPr lang="hu-HU" dirty="0" smtClean="0"/>
              <a:t>Key points</a:t>
            </a:r>
            <a:endParaRPr lang="en-GB" dirty="0"/>
          </a:p>
        </p:txBody>
      </p:sp>
      <p:sp>
        <p:nvSpPr>
          <p:cNvPr id="3" name="Content Placeholder 2"/>
          <p:cNvSpPr>
            <a:spLocks noGrp="1"/>
          </p:cNvSpPr>
          <p:nvPr>
            <p:ph idx="1"/>
          </p:nvPr>
        </p:nvSpPr>
        <p:spPr>
          <a:xfrm>
            <a:off x="495300" y="1259999"/>
            <a:ext cx="8648700" cy="5099858"/>
          </a:xfrm>
        </p:spPr>
        <p:txBody>
          <a:bodyPr/>
          <a:lstStyle/>
          <a:p>
            <a:r>
              <a:rPr lang="en-US" dirty="0" smtClean="0"/>
              <a:t>The </a:t>
            </a:r>
            <a:r>
              <a:rPr lang="en-US" sz="2800" dirty="0" smtClean="0"/>
              <a:t>prime responsibility for safety shall be assigned to the operating  organization of the nuclear power plant</a:t>
            </a:r>
          </a:p>
          <a:p>
            <a:endParaRPr lang="en-US" sz="2800" dirty="0" smtClean="0"/>
          </a:p>
          <a:p>
            <a:r>
              <a:rPr lang="en-US" sz="2800" dirty="0" smtClean="0"/>
              <a:t>Prime responsibility shall cover all the activities relating to the operation directly and indirectly</a:t>
            </a:r>
          </a:p>
          <a:p>
            <a:endParaRPr lang="en-US" sz="2800" dirty="0" smtClean="0"/>
          </a:p>
          <a:p>
            <a:r>
              <a:rPr lang="en-US" sz="2800" dirty="0" smtClean="0"/>
              <a:t>Effective OEF is useful not only to operators and regulators, but also to designers and vendors of nuclear facilities </a:t>
            </a:r>
            <a:endParaRPr lang="en-GB" sz="2800" dirty="0" smtClean="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83</a:t>
            </a:fld>
            <a:endParaRPr lang="en-US" dirty="0"/>
          </a:p>
        </p:txBody>
      </p:sp>
    </p:spTree>
    <p:extLst>
      <p:ext uri="{BB962C8B-B14F-4D97-AF65-F5344CB8AC3E}">
        <p14:creationId xmlns="" xmlns:p14="http://schemas.microsoft.com/office/powerpoint/2010/main" val="184651443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List of abbreviations</a:t>
            </a:r>
            <a:endParaRPr lang="en-GB" dirty="0"/>
          </a:p>
        </p:txBody>
      </p:sp>
      <p:sp>
        <p:nvSpPr>
          <p:cNvPr id="3" name="Content Placeholder 2"/>
          <p:cNvSpPr>
            <a:spLocks noGrp="1"/>
          </p:cNvSpPr>
          <p:nvPr>
            <p:ph idx="1"/>
          </p:nvPr>
        </p:nvSpPr>
        <p:spPr/>
        <p:txBody>
          <a:bodyPr>
            <a:normAutofit/>
          </a:bodyPr>
          <a:lstStyle/>
          <a:p>
            <a:r>
              <a:rPr lang="en-US" sz="2800" dirty="0" smtClean="0"/>
              <a:t>MOA: Management, organization and Administration</a:t>
            </a:r>
          </a:p>
          <a:p>
            <a:r>
              <a:rPr lang="en-US" sz="2800" dirty="0" smtClean="0"/>
              <a:t>RP: Radiation Protection</a:t>
            </a:r>
          </a:p>
          <a:p>
            <a:r>
              <a:rPr lang="en-US" sz="2800" dirty="0" smtClean="0"/>
              <a:t>ALARA: As Low as Reasonably Achievable</a:t>
            </a:r>
          </a:p>
          <a:p>
            <a:endParaRPr lang="en-GB" sz="2400"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84</a:t>
            </a:fld>
            <a:endParaRPr lang="en-US" dirty="0"/>
          </a:p>
        </p:txBody>
      </p:sp>
    </p:spTree>
    <p:extLst>
      <p:ext uri="{BB962C8B-B14F-4D97-AF65-F5344CB8AC3E}">
        <p14:creationId xmlns="" xmlns:p14="http://schemas.microsoft.com/office/powerpoint/2010/main" val="237605577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fontScale="92500" lnSpcReduction="10000"/>
          </a:bodyPr>
          <a:lstStyle/>
          <a:p>
            <a:r>
              <a:rPr lang="en-GB" sz="1900" dirty="0" smtClean="0"/>
              <a:t>INTERNATIONAL ATOMIC ENERGY AGENCY</a:t>
            </a:r>
            <a:r>
              <a:rPr lang="sl-SI" sz="1900" dirty="0" smtClean="0"/>
              <a:t>, Preparedness and Response for a Nuclear or Radiological Emergency</a:t>
            </a:r>
            <a:r>
              <a:rPr lang="en-GB" sz="1900" dirty="0" smtClean="0"/>
              <a:t>, </a:t>
            </a:r>
            <a:r>
              <a:rPr lang="sl-SI" sz="1900" dirty="0" smtClean="0"/>
              <a:t>General Safety Requirements No. GSR Part 7,  </a:t>
            </a:r>
            <a:r>
              <a:rPr lang="en-GB" sz="1900" dirty="0" smtClean="0"/>
              <a:t>IAEA, Vienna, Austria (2015).</a:t>
            </a:r>
            <a:endParaRPr lang="en-US" sz="1900" dirty="0" smtClean="0"/>
          </a:p>
          <a:p>
            <a:pPr lvl="0"/>
            <a:r>
              <a:rPr lang="en-US" sz="1900" dirty="0" smtClean="0"/>
              <a:t>INTERNATIONAL ATOMIC ENERGY AGENCY, The Operating Organization for Nuclear Power Plants, Safety Guide NS‑G‑2.4, IAEA, Vienna, Austria (2001).</a:t>
            </a:r>
          </a:p>
          <a:p>
            <a:r>
              <a:rPr lang="en-US" sz="1900" dirty="0" smtClean="0"/>
              <a:t>INTERNATIONAL ATOMIC ENERGY AGENCY, A System for Feedback of Experience from Events in Nuclear Installations, Safety Guide NS‑G‑2.11, IAEA, Vienna, Austria (2006).</a:t>
            </a:r>
          </a:p>
          <a:p>
            <a:pPr lvl="0"/>
            <a:r>
              <a:rPr lang="en-US" sz="1900" dirty="0" smtClean="0"/>
              <a:t>INTERNATIONAL ATOMIC ENERGY AGENCY, Ageing Management for Nuclear Power Plants, Safety Guide NS‑G‑2.12, IAEA, Vienna, Austria (2009).</a:t>
            </a:r>
          </a:p>
          <a:p>
            <a:pPr lvl="0"/>
            <a:r>
              <a:rPr lang="en-US" sz="1900" dirty="0" smtClean="0"/>
              <a:t>INTERNATIONAL ATOMIC ENERGY AGENCY, Fire Safety in Operation of Nuclear Power Plants, Safety Guide NS‑G‑2.1, IAEA, Vienna, Austria (2000).</a:t>
            </a:r>
          </a:p>
          <a:p>
            <a:pPr lvl="0"/>
            <a:r>
              <a:rPr lang="en-US" sz="1900" dirty="0" smtClean="0"/>
              <a:t>INTERNATIONAL ATOMIC ENERGY AGENCY, Recruitment, Qualification and Training of Personnel for Nuclear Power Plants, Safety Standards Series No. NS‑G‑2.8, IAEA, Vienna, Austria (2002).</a:t>
            </a:r>
          </a:p>
          <a:p>
            <a:pPr lvl="0"/>
            <a:r>
              <a:rPr lang="en-US" sz="1900" dirty="0" smtClean="0"/>
              <a:t>INTERNATIONAL ATOMIC ENERGY AGENCY, Commissioning for Nuclear Power Plants, Safety Standards Series No. SSG‑28, IAEA, Vienna, Austria (2013).</a:t>
            </a:r>
          </a:p>
          <a:p>
            <a:pPr lvl="0"/>
            <a:r>
              <a:rPr lang="en-US" sz="1900" dirty="0" smtClean="0"/>
              <a:t>INTERNATIONAL ATOMIC ENERGY AGENCY, Commissioning of Research Reactors, Safety Guide NS‑G‑4.1, IAEA, Vienna, Austria (2006).</a:t>
            </a:r>
          </a:p>
          <a:p>
            <a:pPr lvl="0"/>
            <a:endParaRPr lang="en-US" sz="2000" dirty="0" smtClean="0"/>
          </a:p>
          <a:p>
            <a:pPr lvl="0"/>
            <a:endParaRPr lang="en-US" sz="2000" dirty="0" smtClean="0"/>
          </a:p>
        </p:txBody>
      </p:sp>
      <p:sp>
        <p:nvSpPr>
          <p:cNvPr id="4" name="Date Placeholder 3"/>
          <p:cNvSpPr>
            <a:spLocks noGrp="1"/>
          </p:cNvSpPr>
          <p:nvPr>
            <p:ph type="dt" sz="half" idx="10"/>
          </p:nvPr>
        </p:nvSpPr>
        <p:spPr/>
        <p:txBody>
          <a:bodyPr/>
          <a:lstStyle/>
          <a:p>
            <a:pPr algn="ctr"/>
            <a:r>
              <a:rPr lang="en-US" dirty="0"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85</a:t>
            </a:fld>
            <a:endParaRPr lang="en-US" dirty="0"/>
          </a:p>
        </p:txBody>
      </p:sp>
    </p:spTree>
    <p:extLst>
      <p:ext uri="{BB962C8B-B14F-4D97-AF65-F5344CB8AC3E}">
        <p14:creationId xmlns="" xmlns:p14="http://schemas.microsoft.com/office/powerpoint/2010/main" val="156474785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a:bodyPr>
          <a:lstStyle/>
          <a:p>
            <a:r>
              <a:rPr lang="en-US" sz="2000" dirty="0" smtClean="0"/>
              <a:t>INTERNATIONAL ATOMIC ENERGY AGENCY, Core Management and Fuel Handling for Nuclear Power Plants, Safety Guide NS‑G‑2.5, IAEA, Vienna, Austria (2002).</a:t>
            </a:r>
          </a:p>
          <a:p>
            <a:pPr lvl="0"/>
            <a:r>
              <a:rPr lang="en-US" sz="2000" dirty="0" smtClean="0"/>
              <a:t>INTERNATIONAL ATOMIC ENERGY AGENCY, Conduct of Operations at Nuclear Power Plants, Safety Guide NS‑G‑2.14, IAEA, Vienna, Austria (2008).</a:t>
            </a:r>
          </a:p>
          <a:p>
            <a:pPr lvl="0"/>
            <a:r>
              <a:rPr lang="en-US" sz="2000" dirty="0" smtClean="0"/>
              <a:t>INTERNATIONAL ATOMIC ENERGY AGENCY, Maintenance, Surveillance and In-service Inspection in Nuclear Power Plants, Safety Guide NS‑G‑2.6, IAEA, Vienna, Austria (2002).</a:t>
            </a:r>
          </a:p>
          <a:p>
            <a:r>
              <a:rPr lang="en-US" sz="2000" dirty="0" smtClean="0"/>
              <a:t>INTERNATIONAL ATOMIC ENERGY AGENCY, Modifications to Nuclear Power Plants, Safety Guide NS‑G‑2.3, IAEA, Vienna, Austria (2001).</a:t>
            </a:r>
          </a:p>
          <a:p>
            <a:r>
              <a:rPr lang="en-US" sz="2000" dirty="0" smtClean="0"/>
              <a:t>INTERNATIONAL ATOMIC ENERGY AGENCY, Radiation Protection and Radioactive Waste Management in the Operation of Nuclear Power Plants, Safety Standards Series No. NS‑G‑2.7, Vienna, Austria (2002).</a:t>
            </a:r>
          </a:p>
          <a:p>
            <a:r>
              <a:rPr lang="en-US" sz="2000" dirty="0" smtClean="0"/>
              <a:t>INTERNATIONAL ATOMIC ENERGY AGENCY, </a:t>
            </a:r>
            <a:r>
              <a:rPr lang="en-GB" sz="2000" dirty="0" smtClean="0"/>
              <a:t>Periodic Safety Reviews of Nuclear Power Plants</a:t>
            </a:r>
            <a:r>
              <a:rPr lang="en-US" sz="2000" dirty="0" smtClean="0"/>
              <a:t>, SSG‑25, Vienna, Austria (2013).</a:t>
            </a:r>
          </a:p>
          <a:p>
            <a:r>
              <a:rPr lang="en-US" sz="2000" dirty="0" smtClean="0"/>
              <a:t>INTERNATIONAL ATOMIC ENERGY AGENCY, Decommissioning of Nuclear Power Plants and Research Reactors, Safety Guide WS‑G‑2.1, IAEA, Vienna, Austria (1999).</a:t>
            </a:r>
          </a:p>
          <a:p>
            <a:pPr lvl="0"/>
            <a:endParaRPr lang="en-US" sz="2000" dirty="0" smtClean="0"/>
          </a:p>
        </p:txBody>
      </p:sp>
      <p:sp>
        <p:nvSpPr>
          <p:cNvPr id="4" name="Date Placeholder 3"/>
          <p:cNvSpPr>
            <a:spLocks noGrp="1"/>
          </p:cNvSpPr>
          <p:nvPr>
            <p:ph type="dt" sz="half" idx="10"/>
          </p:nvPr>
        </p:nvSpPr>
        <p:spPr/>
        <p:txBody>
          <a:bodyPr/>
          <a:lstStyle/>
          <a:p>
            <a:pPr algn="ctr"/>
            <a:r>
              <a:rPr lang="en-US" dirty="0"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86</a:t>
            </a:fld>
            <a:endParaRPr lang="en-US" dirty="0"/>
          </a:p>
        </p:txBody>
      </p:sp>
    </p:spTree>
    <p:extLst>
      <p:ext uri="{BB962C8B-B14F-4D97-AF65-F5344CB8AC3E}">
        <p14:creationId xmlns="" xmlns:p14="http://schemas.microsoft.com/office/powerpoint/2010/main" val="156474785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lnSpcReduction="10000"/>
          </a:bodyPr>
          <a:lstStyle/>
          <a:p>
            <a:r>
              <a:rPr lang="en-US" sz="2000" dirty="0" smtClean="0"/>
              <a:t>INTERNATIONAL ATOMIC ENERGY AGENCY, Operational Limits and Conditions and Operating Procedures for Nuclear Power Plants, Safety Guide NS‑G‑2.2, IAEA, Vienna, Austria (2000). </a:t>
            </a:r>
          </a:p>
          <a:p>
            <a:r>
              <a:rPr lang="en-US" sz="2000" dirty="0" smtClean="0"/>
              <a:t>INTERNATIONAL ATOMIC ENERGY AGENCY, Conduct of Operations at Nuclear Power Plants, Safety Guide NS‑G‑2.14, IAEA, Vienna, Austria (2008).</a:t>
            </a:r>
          </a:p>
          <a:p>
            <a:pPr lvl="0"/>
            <a:r>
              <a:rPr lang="en-GB" sz="2000" dirty="0" smtClean="0"/>
              <a:t>INTERNATIONAL ATOMIC ENERGY AGENCY, Safety of Nuclear Power Plants: Commissioning and Operation, Safety Requirements SSR‑2/2, IAEA, Vienna, Austria (2011).</a:t>
            </a:r>
            <a:endParaRPr lang="en-US" sz="2000" dirty="0" smtClean="0"/>
          </a:p>
          <a:p>
            <a:pPr lvl="0"/>
            <a:r>
              <a:rPr lang="en-GB" sz="2000" dirty="0" smtClean="0"/>
              <a:t>INTERNATIONAL ATOMIC ENERGY AGENCY, The Management System for Nuclear Installations, Safety Guide GS‑G‑3.5, IAEA, Vienna, Austria (2009).</a:t>
            </a:r>
            <a:endParaRPr lang="en-US" sz="2000" dirty="0" smtClean="0"/>
          </a:p>
          <a:p>
            <a:pPr lvl="0"/>
            <a:r>
              <a:rPr lang="en-GB" sz="2000" dirty="0" smtClean="0"/>
              <a:t>INTERNATIONAL ATOMIC ENERGY AGENCY, Fundamental Safety Principles, Safety Fundamentals No. SF‑1, IAEA, Vienna, Austria (2006).</a:t>
            </a:r>
            <a:endParaRPr lang="en-US" sz="2000" dirty="0" smtClean="0"/>
          </a:p>
          <a:p>
            <a:pPr lvl="0"/>
            <a:r>
              <a:rPr lang="en-GB" sz="2000" dirty="0" smtClean="0"/>
              <a:t>INTERNATIONAL ATOMIC ENERGY AGENCY, Safety of Nuclear Power Plants: Design, Specific Safety Requirements SSR‑2/1, IAEA, Vienna, Austria (2012).</a:t>
            </a:r>
            <a:endParaRPr lang="en-US" sz="2000" dirty="0" smtClean="0"/>
          </a:p>
          <a:p>
            <a:r>
              <a:rPr lang="en-GB" sz="2000" dirty="0" smtClean="0"/>
              <a:t>INTERNATIONAL ATOMIC ENERGY AGENCY, Operational Safety Performance Indicators for Nuclear Power Plants, IAEA‑TECDOC‑1141, Vienna (2000).</a:t>
            </a:r>
            <a:endParaRPr lang="en-US" sz="2000" dirty="0" smtClean="0"/>
          </a:p>
          <a:p>
            <a:pPr lvl="0"/>
            <a:endParaRPr lang="en-US" sz="2000" dirty="0" smtClean="0"/>
          </a:p>
        </p:txBody>
      </p:sp>
      <p:sp>
        <p:nvSpPr>
          <p:cNvPr id="4" name="Date Placeholder 3"/>
          <p:cNvSpPr>
            <a:spLocks noGrp="1"/>
          </p:cNvSpPr>
          <p:nvPr>
            <p:ph type="dt" sz="half" idx="10"/>
          </p:nvPr>
        </p:nvSpPr>
        <p:spPr/>
        <p:txBody>
          <a:bodyPr/>
          <a:lstStyle/>
          <a:p>
            <a:pPr algn="ctr"/>
            <a:r>
              <a:rPr lang="en-US" dirty="0"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87</a:t>
            </a:fld>
            <a:endParaRPr lang="en-US" dirty="0"/>
          </a:p>
        </p:txBody>
      </p:sp>
    </p:spTree>
    <p:extLst>
      <p:ext uri="{BB962C8B-B14F-4D97-AF65-F5344CB8AC3E}">
        <p14:creationId xmlns="" xmlns:p14="http://schemas.microsoft.com/office/powerpoint/2010/main" val="156474785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a:bodyPr>
          <a:lstStyle/>
          <a:p>
            <a:pPr lvl="0"/>
            <a:r>
              <a:rPr lang="en-GB" sz="2000" dirty="0" smtClean="0"/>
              <a:t>INTERNATIONAL ATOMIC ENERGY AGENCY, Operations Manual for Incident and Emergency Communication, Emergency Preparedness and Response Series EPR‑IE </a:t>
            </a:r>
            <a:r>
              <a:rPr lang="en-GB" sz="2000" dirty="0" err="1" smtClean="0"/>
              <a:t>Comm</a:t>
            </a:r>
            <a:r>
              <a:rPr lang="en-GB" sz="2000" dirty="0" smtClean="0"/>
              <a:t> 2012, IAEA, Vienna (2012).</a:t>
            </a:r>
            <a:endParaRPr lang="en-US" sz="2000" dirty="0" smtClean="0"/>
          </a:p>
          <a:p>
            <a:pPr lvl="0"/>
            <a:r>
              <a:rPr lang="en-US" sz="2000" dirty="0" smtClean="0"/>
              <a:t>INTERNATIONAL ATOMIC ENERGY AGENCY, </a:t>
            </a:r>
            <a:r>
              <a:rPr lang="en-GB" sz="2000" dirty="0" smtClean="0"/>
              <a:t>Chemistry Programme for Water Cooled Nuclear Power Plants</a:t>
            </a:r>
            <a:r>
              <a:rPr lang="en-US" sz="2000" dirty="0" smtClean="0"/>
              <a:t>, IAEA Safety Standards No. SSG‑13, IAEA, Vienna, Austria (2011).</a:t>
            </a:r>
          </a:p>
          <a:p>
            <a:pPr lvl="0"/>
            <a:endParaRPr lang="en-US" sz="2000" dirty="0" smtClean="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88</a:t>
            </a:fld>
            <a:endParaRPr lang="en-US" dirty="0"/>
          </a:p>
        </p:txBody>
      </p:sp>
    </p:spTree>
    <p:extLst>
      <p:ext uri="{BB962C8B-B14F-4D97-AF65-F5344CB8AC3E}">
        <p14:creationId xmlns="" xmlns:p14="http://schemas.microsoft.com/office/powerpoint/2010/main" val="156474785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000"/>
            <a:ext cx="8722800" cy="900000"/>
          </a:xfrm>
        </p:spPr>
        <p:txBody>
          <a:bodyPr/>
          <a:lstStyle/>
          <a:p>
            <a:r>
              <a:rPr lang="en-US" dirty="0" smtClean="0"/>
              <a:t>Discussion Questions</a:t>
            </a:r>
            <a:endParaRPr lang="en-GB" dirty="0"/>
          </a:p>
        </p:txBody>
      </p:sp>
      <p:sp>
        <p:nvSpPr>
          <p:cNvPr id="3" name="Content Placeholder 2"/>
          <p:cNvSpPr>
            <a:spLocks noGrp="1"/>
          </p:cNvSpPr>
          <p:nvPr>
            <p:ph idx="1"/>
          </p:nvPr>
        </p:nvSpPr>
        <p:spPr>
          <a:xfrm>
            <a:off x="533400" y="1259999"/>
            <a:ext cx="9186600" cy="5099858"/>
          </a:xfrm>
        </p:spPr>
        <p:txBody>
          <a:bodyPr>
            <a:normAutofit fontScale="92500" lnSpcReduction="10000"/>
          </a:bodyPr>
          <a:lstStyle/>
          <a:p>
            <a:pPr marL="381000" lvl="1" indent="-381000">
              <a:lnSpc>
                <a:spcPct val="150000"/>
              </a:lnSpc>
              <a:spcBef>
                <a:spcPts val="1000"/>
              </a:spcBef>
              <a:buClr>
                <a:srgbClr val="003399"/>
              </a:buClr>
              <a:buSzPct val="110000"/>
              <a:buFont typeface="Arial" panose="020B0604020202020204" pitchFamily="34" charset="0"/>
              <a:buAutoNum type="arabicPeriod"/>
            </a:pPr>
            <a:r>
              <a:rPr lang="en-GB" altLang="en-US" dirty="0" smtClean="0"/>
              <a:t>What is importance of administrative procedures, rules and instructions in the nuclear power plant?</a:t>
            </a:r>
          </a:p>
          <a:p>
            <a:pPr marL="381000" lvl="1" indent="-381000">
              <a:lnSpc>
                <a:spcPct val="150000"/>
              </a:lnSpc>
              <a:spcBef>
                <a:spcPts val="1000"/>
              </a:spcBef>
              <a:buClr>
                <a:srgbClr val="003399"/>
              </a:buClr>
              <a:buSzPct val="110000"/>
              <a:buFont typeface="Arial" panose="020B0604020202020204" pitchFamily="34" charset="0"/>
              <a:buAutoNum type="arabicPeriod"/>
            </a:pPr>
            <a:r>
              <a:rPr lang="en-GB" altLang="en-US" dirty="0" smtClean="0"/>
              <a:t>Why it is important to integrate the technical support into the plant organization?</a:t>
            </a:r>
          </a:p>
          <a:p>
            <a:pPr marL="381000" lvl="1" indent="-381000">
              <a:lnSpc>
                <a:spcPct val="150000"/>
              </a:lnSpc>
              <a:spcBef>
                <a:spcPts val="1000"/>
              </a:spcBef>
              <a:buClr>
                <a:srgbClr val="003399"/>
              </a:buClr>
              <a:buSzPct val="110000"/>
              <a:buFont typeface="Arial" panose="020B0604020202020204" pitchFamily="34" charset="0"/>
              <a:buAutoNum type="arabicPeriod"/>
            </a:pPr>
            <a:r>
              <a:rPr lang="en-GB" altLang="en-US" dirty="0" smtClean="0"/>
              <a:t>List features that characterize a well-implemented operating experience programme.</a:t>
            </a:r>
          </a:p>
          <a:p>
            <a:pPr marL="381000" lvl="1" indent="-381000">
              <a:lnSpc>
                <a:spcPct val="150000"/>
              </a:lnSpc>
              <a:spcBef>
                <a:spcPts val="1000"/>
              </a:spcBef>
              <a:buClr>
                <a:srgbClr val="003399"/>
              </a:buClr>
              <a:buSzPct val="110000"/>
              <a:buFont typeface="Arial" panose="020B0604020202020204" pitchFamily="34" charset="0"/>
              <a:buAutoNum type="arabicPeriod"/>
            </a:pPr>
            <a:r>
              <a:rPr lang="en-GB" altLang="en-US" dirty="0" smtClean="0"/>
              <a:t>Please mention/names some sources of operating experience.</a:t>
            </a:r>
          </a:p>
          <a:p>
            <a:pPr marL="381000" lvl="1" indent="-381000">
              <a:lnSpc>
                <a:spcPct val="150000"/>
              </a:lnSpc>
              <a:spcBef>
                <a:spcPts val="1000"/>
              </a:spcBef>
              <a:buClr>
                <a:srgbClr val="003399"/>
              </a:buClr>
              <a:buSzPct val="110000"/>
              <a:buFont typeface="Arial" panose="020B0604020202020204" pitchFamily="34" charset="0"/>
              <a:buAutoNum type="arabicPeriod"/>
            </a:pPr>
            <a:r>
              <a:rPr lang="en-GB" altLang="en-US" dirty="0" smtClean="0"/>
              <a:t>What are objectives of a good commissioning programme?</a:t>
            </a:r>
          </a:p>
          <a:p>
            <a:endParaRPr lang="hu-HU"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89</a:t>
            </a:fld>
            <a:endParaRPr lang="en-US" dirty="0"/>
          </a:p>
        </p:txBody>
      </p:sp>
    </p:spTree>
    <p:extLst>
      <p:ext uri="{BB962C8B-B14F-4D97-AF65-F5344CB8AC3E}">
        <p14:creationId xmlns:p14="http://schemas.microsoft.com/office/powerpoint/2010/main" xmlns="" val="1846514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80000"/>
            <a:ext cx="8760900" cy="900000"/>
          </a:xfrm>
        </p:spPr>
        <p:txBody>
          <a:bodyPr/>
          <a:lstStyle/>
          <a:p>
            <a:r>
              <a:rPr lang="en-GB" noProof="0" dirty="0"/>
              <a:t>Introduction</a:t>
            </a:r>
          </a:p>
        </p:txBody>
      </p:sp>
      <p:sp>
        <p:nvSpPr>
          <p:cNvPr id="3" name="Content Placeholder 2"/>
          <p:cNvSpPr>
            <a:spLocks noGrp="1"/>
          </p:cNvSpPr>
          <p:nvPr>
            <p:ph idx="1"/>
          </p:nvPr>
        </p:nvSpPr>
        <p:spPr>
          <a:xfrm>
            <a:off x="514768" y="1196008"/>
            <a:ext cx="8884200" cy="4680000"/>
          </a:xfrm>
        </p:spPr>
        <p:txBody>
          <a:bodyPr>
            <a:normAutofit/>
          </a:bodyPr>
          <a:lstStyle/>
          <a:p>
            <a:pPr marL="360000" lvl="1" indent="-360000" defTabSz="900000">
              <a:lnSpc>
                <a:spcPct val="90000"/>
              </a:lnSpc>
              <a:spcAft>
                <a:spcPts val="600"/>
              </a:spcAft>
              <a:buSzPct val="110000"/>
              <a:buFont typeface="Arial" panose="020B0604020202020204" pitchFamily="34" charset="0"/>
              <a:buChar char="•"/>
              <a:defRPr/>
            </a:pPr>
            <a:r>
              <a:rPr lang="en-GB" b="1" dirty="0" smtClean="0">
                <a:solidFill>
                  <a:schemeClr val="accent4">
                    <a:lumMod val="75000"/>
                  </a:schemeClr>
                </a:solidFill>
              </a:rPr>
              <a:t>Operational Safety Programmes</a:t>
            </a:r>
          </a:p>
          <a:p>
            <a:pPr lvl="1">
              <a:defRPr/>
            </a:pPr>
            <a:r>
              <a:rPr lang="en-GB" sz="2600" dirty="0" smtClean="0"/>
              <a:t>Considerations </a:t>
            </a:r>
            <a:r>
              <a:rPr lang="en-GB" sz="2600" dirty="0"/>
              <a:t>of security in plant operation</a:t>
            </a:r>
          </a:p>
          <a:p>
            <a:pPr lvl="1">
              <a:defRPr/>
            </a:pPr>
            <a:r>
              <a:rPr lang="en-GB" sz="2600" dirty="0" smtClean="0"/>
              <a:t>Emergency </a:t>
            </a:r>
            <a:r>
              <a:rPr lang="en-GB" sz="2600" dirty="0"/>
              <a:t>preparedness</a:t>
            </a:r>
            <a:r>
              <a:rPr lang="en-GB" sz="2600" b="1" dirty="0">
                <a:solidFill>
                  <a:srgbClr val="654A15"/>
                </a:solidFill>
              </a:rPr>
              <a:t> </a:t>
            </a:r>
          </a:p>
          <a:p>
            <a:pPr lvl="1">
              <a:defRPr/>
            </a:pPr>
            <a:r>
              <a:rPr lang="en-GB" sz="2600" dirty="0" smtClean="0"/>
              <a:t>Accident </a:t>
            </a:r>
            <a:r>
              <a:rPr lang="en-GB" sz="2600" dirty="0"/>
              <a:t>Management Programmes</a:t>
            </a:r>
          </a:p>
          <a:p>
            <a:pPr lvl="1"/>
            <a:r>
              <a:rPr lang="en-GB" sz="2600" dirty="0" smtClean="0"/>
              <a:t>Radiation </a:t>
            </a:r>
            <a:r>
              <a:rPr lang="en-GB" sz="2600" dirty="0"/>
              <a:t>protection and radioactive waste management</a:t>
            </a:r>
          </a:p>
          <a:p>
            <a:pPr lvl="1"/>
            <a:r>
              <a:rPr lang="en-GB" sz="2600" dirty="0" smtClean="0"/>
              <a:t>Fire Safety</a:t>
            </a:r>
          </a:p>
          <a:p>
            <a:pPr lvl="1">
              <a:defRPr/>
            </a:pPr>
            <a:r>
              <a:rPr lang="en-GB" sz="2600" dirty="0" smtClean="0"/>
              <a:t>Non-radiation-related safety</a:t>
            </a:r>
          </a:p>
          <a:p>
            <a:pPr lvl="1"/>
            <a:r>
              <a:rPr lang="en-GB" sz="2600" dirty="0" smtClean="0"/>
              <a:t>Feedback of Operating Experience</a:t>
            </a:r>
          </a:p>
          <a:p>
            <a:pPr lvl="1"/>
            <a:endParaRPr lang="en-GB" sz="26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9</a:t>
            </a:fld>
            <a:endParaRPr lang="sl-SI" dirty="0"/>
          </a:p>
        </p:txBody>
      </p:sp>
      <p:sp>
        <p:nvSpPr>
          <p:cNvPr id="5" name="Date Placeholder 3"/>
          <p:cNvSpPr>
            <a:spLocks noGrp="1"/>
          </p:cNvSpPr>
          <p:nvPr>
            <p:ph type="dt" sz="half" idx="10"/>
          </p:nvPr>
        </p:nvSpPr>
        <p:spPr>
          <a:xfrm>
            <a:off x="6660000" y="6480000"/>
            <a:ext cx="2520000" cy="252000"/>
          </a:xfrm>
        </p:spPr>
        <p:txBody>
          <a:bodyPr/>
          <a:lstStyle/>
          <a:p>
            <a:pPr algn="ctr"/>
            <a:r>
              <a:rPr lang="en-US" dirty="0" smtClean="0"/>
              <a:t>15-26 January - 19-30 March 2018</a:t>
            </a:r>
            <a:endParaRPr lang="en-US" dirty="0"/>
          </a:p>
        </p:txBody>
      </p:sp>
    </p:spTree>
    <p:extLst>
      <p:ext uri="{BB962C8B-B14F-4D97-AF65-F5344CB8AC3E}">
        <p14:creationId xmlns="" xmlns:p14="http://schemas.microsoft.com/office/powerpoint/2010/main" val="29075886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p:txBody>
          <a:bodyPr/>
          <a:lstStyle/>
          <a:p>
            <a:pPr algn="ctr"/>
            <a:r>
              <a:rPr lang="hu-HU" dirty="0" smtClean="0"/>
              <a:t>Use this box for any </a:t>
            </a:r>
            <a:r>
              <a:rPr lang="hu-HU" dirty="0"/>
              <a:t>additional message</a:t>
            </a:r>
            <a:endParaRPr lang="en-GB" dirty="0"/>
          </a:p>
        </p:txBody>
      </p:sp>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 xmlns:p14="http://schemas.microsoft.com/office/powerpoint/2010/main" val="23163842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6A3A51-F1BC-48F3-9C1F-BD9EC77263EF}"/>
</file>

<file path=customXml/itemProps2.xml><?xml version="1.0" encoding="utf-8"?>
<ds:datastoreItem xmlns:ds="http://schemas.openxmlformats.org/officeDocument/2006/customXml" ds:itemID="{822572BA-3640-4AFB-9ACE-F5FBAE219FA7}"/>
</file>

<file path=customXml/itemProps3.xml><?xml version="1.0" encoding="utf-8"?>
<ds:datastoreItem xmlns:ds="http://schemas.openxmlformats.org/officeDocument/2006/customXml" ds:itemID="{16C8BE87-EF57-4886-9B70-384F8159EA96}"/>
</file>

<file path=docProps/app.xml><?xml version="1.0" encoding="utf-8"?>
<Properties xmlns="http://schemas.openxmlformats.org/officeDocument/2006/extended-properties" xmlns:vt="http://schemas.openxmlformats.org/officeDocument/2006/docPropsVTypes">
  <Template/>
  <TotalTime>3458</TotalTime>
  <Words>18654</Words>
  <Application>Microsoft Office PowerPoint</Application>
  <PresentationFormat>A4 Paper (210x297 mm)</PresentationFormat>
  <Paragraphs>1654</Paragraphs>
  <Slides>90</Slides>
  <Notes>78</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Office Theme</vt:lpstr>
      <vt:lpstr>Operational Safety including Operational Feedback</vt:lpstr>
      <vt:lpstr>Lerning objectives</vt:lpstr>
      <vt:lpstr>Contents</vt:lpstr>
      <vt:lpstr>Contents</vt:lpstr>
      <vt:lpstr>Introduction</vt:lpstr>
      <vt:lpstr>Introduction</vt:lpstr>
      <vt:lpstr>Introduction</vt:lpstr>
      <vt:lpstr>Introduction</vt:lpstr>
      <vt:lpstr>Introduction</vt:lpstr>
      <vt:lpstr>Introduction</vt:lpstr>
      <vt:lpstr>Introduction</vt:lpstr>
      <vt:lpstr>Slide 12</vt:lpstr>
      <vt:lpstr>The management and organizational structure of the operating organization</vt:lpstr>
      <vt:lpstr>The management and organizational structure of the operating organization</vt:lpstr>
      <vt:lpstr>The management and organizational structure of the operating organization</vt:lpstr>
      <vt:lpstr>Management of operational safety</vt:lpstr>
      <vt:lpstr>Management of operational safety</vt:lpstr>
      <vt:lpstr>Management of operational safety</vt:lpstr>
      <vt:lpstr>Management of operational safety</vt:lpstr>
      <vt:lpstr>Management of operational safety</vt:lpstr>
      <vt:lpstr>Operational safety programmes</vt:lpstr>
      <vt:lpstr>Operational safety programmes</vt:lpstr>
      <vt:lpstr>Operational safety programmes</vt:lpstr>
      <vt:lpstr>Plant commissioning</vt:lpstr>
      <vt:lpstr>Plant operations</vt:lpstr>
      <vt:lpstr>Plant operations</vt:lpstr>
      <vt:lpstr>Maintenance, testing, surveillance and inspection</vt:lpstr>
      <vt:lpstr>Preparation for decommissioning</vt:lpstr>
      <vt:lpstr>Discussion Questions</vt:lpstr>
      <vt:lpstr>Slide 30</vt:lpstr>
      <vt:lpstr>Management, organization and administration</vt:lpstr>
      <vt:lpstr>Management, organization and administration</vt:lpstr>
      <vt:lpstr>Management, organization and administration</vt:lpstr>
      <vt:lpstr>Management, organization and administration</vt:lpstr>
      <vt:lpstr>Management, organization and administration</vt:lpstr>
      <vt:lpstr>Training and qualification</vt:lpstr>
      <vt:lpstr>Training and qualification</vt:lpstr>
      <vt:lpstr>Training and qualification</vt:lpstr>
      <vt:lpstr>Training and qualification</vt:lpstr>
      <vt:lpstr>Training and qualification</vt:lpstr>
      <vt:lpstr>Operations</vt:lpstr>
      <vt:lpstr>Operations</vt:lpstr>
      <vt:lpstr>Operations</vt:lpstr>
      <vt:lpstr>Operations</vt:lpstr>
      <vt:lpstr>Operations</vt:lpstr>
      <vt:lpstr>Maintenance</vt:lpstr>
      <vt:lpstr>Maintenance</vt:lpstr>
      <vt:lpstr>Maintenance</vt:lpstr>
      <vt:lpstr>Maintenance</vt:lpstr>
      <vt:lpstr>Maintenance</vt:lpstr>
      <vt:lpstr>Technical support (TS)</vt:lpstr>
      <vt:lpstr>Technical support (TS)</vt:lpstr>
      <vt:lpstr>Technical support (TS)</vt:lpstr>
      <vt:lpstr>Technical support (TS)</vt:lpstr>
      <vt:lpstr>Technical support (TS)</vt:lpstr>
      <vt:lpstr>Operational experience feedback</vt:lpstr>
      <vt:lpstr>Operational experience feedback</vt:lpstr>
      <vt:lpstr>Operational experience feedback</vt:lpstr>
      <vt:lpstr>Operational experience feedback</vt:lpstr>
      <vt:lpstr>Operational experience feedback</vt:lpstr>
      <vt:lpstr>Operational experience feedback</vt:lpstr>
      <vt:lpstr>Radiation protection</vt:lpstr>
      <vt:lpstr>Radiation protection</vt:lpstr>
      <vt:lpstr>Radiation protection</vt:lpstr>
      <vt:lpstr>Radiation protection</vt:lpstr>
      <vt:lpstr>Radiation protection</vt:lpstr>
      <vt:lpstr>Chemistry</vt:lpstr>
      <vt:lpstr>Chemistry</vt:lpstr>
      <vt:lpstr>Chemistry</vt:lpstr>
      <vt:lpstr>Chemistry</vt:lpstr>
      <vt:lpstr>Emergency planning and preparedness</vt:lpstr>
      <vt:lpstr>Emergency planning and preparedness</vt:lpstr>
      <vt:lpstr>Emergency planning and preparedness</vt:lpstr>
      <vt:lpstr>Emergency planning and preparedness</vt:lpstr>
      <vt:lpstr>Emergency planning and preparedness</vt:lpstr>
      <vt:lpstr>Commissioning</vt:lpstr>
      <vt:lpstr>Commissioning</vt:lpstr>
      <vt:lpstr>Commissioning</vt:lpstr>
      <vt:lpstr>Commissioning</vt:lpstr>
      <vt:lpstr>Commissioning</vt:lpstr>
      <vt:lpstr>Commissioning</vt:lpstr>
      <vt:lpstr>Summary</vt:lpstr>
      <vt:lpstr>Key points</vt:lpstr>
      <vt:lpstr>List of abbreviations</vt:lpstr>
      <vt:lpstr>References</vt:lpstr>
      <vt:lpstr>References</vt:lpstr>
      <vt:lpstr>References</vt:lpstr>
      <vt:lpstr>References</vt:lpstr>
      <vt:lpstr>Discussion Questions</vt:lpstr>
      <vt:lpstr>Use this box for any additional message</vt:lpstr>
    </vt:vector>
  </TitlesOfParts>
  <Company>IAEA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Moazzam</cp:lastModifiedBy>
  <cp:revision>332</cp:revision>
  <cp:lastPrinted>2015-12-18T15:27:41Z</cp:lastPrinted>
  <dcterms:created xsi:type="dcterms:W3CDTF">2014-07-03T09:13:58Z</dcterms:created>
  <dcterms:modified xsi:type="dcterms:W3CDTF">2018-02-25T06:05:23Z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